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48" r:id="rId1"/>
  </p:sldMasterIdLst>
  <p:notesMasterIdLst>
    <p:notesMasterId r:id="rId31"/>
  </p:notesMasterIdLst>
  <p:sldIdLst>
    <p:sldId id="256" r:id="rId2"/>
    <p:sldId id="265" r:id="rId3"/>
    <p:sldId id="266" r:id="rId4"/>
    <p:sldId id="267" r:id="rId5"/>
    <p:sldId id="280" r:id="rId6"/>
    <p:sldId id="303" r:id="rId7"/>
    <p:sldId id="304" r:id="rId8"/>
    <p:sldId id="309" r:id="rId9"/>
    <p:sldId id="310" r:id="rId10"/>
    <p:sldId id="311" r:id="rId11"/>
    <p:sldId id="312" r:id="rId12"/>
    <p:sldId id="313" r:id="rId13"/>
    <p:sldId id="315" r:id="rId14"/>
    <p:sldId id="316" r:id="rId15"/>
    <p:sldId id="317" r:id="rId16"/>
    <p:sldId id="318" r:id="rId17"/>
    <p:sldId id="319" r:id="rId18"/>
    <p:sldId id="320" r:id="rId19"/>
    <p:sldId id="321" r:id="rId20"/>
    <p:sldId id="291" r:id="rId21"/>
    <p:sldId id="293" r:id="rId22"/>
    <p:sldId id="322" r:id="rId23"/>
    <p:sldId id="323" r:id="rId24"/>
    <p:sldId id="324" r:id="rId25"/>
    <p:sldId id="294" r:id="rId26"/>
    <p:sldId id="295" r:id="rId27"/>
    <p:sldId id="325" r:id="rId28"/>
    <p:sldId id="326" r:id="rId29"/>
    <p:sldId id="327"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Lato Medium" panose="020F0502020204030203" pitchFamily="34" charset="0"/>
      <p:regular r:id="rId36"/>
      <p:italic r:id="rId37"/>
    </p:embeddedFont>
    <p:embeddedFont>
      <p:font typeface="Proxima Nova Light" panose="02000506030000020004" pitchFamily="2" charset="77"/>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sxZ2URC1MYf9CMK+dUR+Q==" hashData="jeMeeDWsg17Sx7LB+1KiMkxvahccUiRjYCeSfttm/tRO7u4u2S20R4DUADADtoZA/xuNcBYB/4k105iH8po5c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A9"/>
    <a:srgbClr val="E79932"/>
    <a:srgbClr val="5A2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87"/>
    <p:restoredTop sz="98058"/>
  </p:normalViewPr>
  <p:slideViewPr>
    <p:cSldViewPr snapToGrid="0" snapToObjects="1">
      <p:cViewPr varScale="1">
        <p:scale>
          <a:sx n="147" d="100"/>
          <a:sy n="147" d="100"/>
        </p:scale>
        <p:origin x="2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B6FC7-40ED-8942-8D92-E845EFF7D13A}" type="datetimeFigureOut">
              <a:rPr lang="en-US" smtClean="0"/>
              <a:t>2/26/20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78162-ABE3-FA4F-AE6E-CA2911A42C36}" type="slidenum">
              <a:rPr lang="en-US" smtClean="0"/>
              <a:t>‹#›</a:t>
            </a:fld>
            <a:endParaRPr lang="en-US"/>
          </a:p>
        </p:txBody>
      </p:sp>
    </p:spTree>
    <p:extLst>
      <p:ext uri="{BB962C8B-B14F-4D97-AF65-F5344CB8AC3E}">
        <p14:creationId xmlns:p14="http://schemas.microsoft.com/office/powerpoint/2010/main" val="157080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will begin automatically. Before playing, please ensure you are connected to the internet.</a:t>
            </a:r>
          </a:p>
          <a:p>
            <a:endParaRPr lang="en-US" dirty="0"/>
          </a:p>
          <a:p>
            <a:r>
              <a:rPr lang="en-US" dirty="0"/>
              <a:t>The video is also available on our website: </a:t>
            </a:r>
            <a:r>
              <a:rPr lang="en-US" dirty="0" err="1"/>
              <a:t>www.creatingsanctuary.org.uk</a:t>
            </a:r>
            <a:r>
              <a:rPr lang="en-US" dirty="0"/>
              <a:t>/session-4</a:t>
            </a:r>
          </a:p>
          <a:p>
            <a:endParaRPr lang="en-US" dirty="0"/>
          </a:p>
        </p:txBody>
      </p:sp>
      <p:sp>
        <p:nvSpPr>
          <p:cNvPr id="4" name="Slide Number Placeholder 3"/>
          <p:cNvSpPr>
            <a:spLocks noGrp="1"/>
          </p:cNvSpPr>
          <p:nvPr>
            <p:ph type="sldNum" sz="quarter" idx="5"/>
          </p:nvPr>
        </p:nvSpPr>
        <p:spPr/>
        <p:txBody>
          <a:bodyPr/>
          <a:lstStyle/>
          <a:p>
            <a:fld id="{53878162-ABE3-FA4F-AE6E-CA2911A42C36}" type="slidenum">
              <a:rPr lang="en-US" smtClean="0"/>
              <a:t>16</a:t>
            </a:fld>
            <a:endParaRPr lang="en-US"/>
          </a:p>
        </p:txBody>
      </p:sp>
    </p:spTree>
    <p:extLst>
      <p:ext uri="{BB962C8B-B14F-4D97-AF65-F5344CB8AC3E}">
        <p14:creationId xmlns:p14="http://schemas.microsoft.com/office/powerpoint/2010/main" val="472948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DDD5-BAF2-8643-86C5-9347CA5E8067}"/>
              </a:ext>
            </a:extLst>
          </p:cNvPr>
          <p:cNvSpPr>
            <a:spLocks noGrp="1"/>
          </p:cNvSpPr>
          <p:nvPr>
            <p:ph type="ctrTitle"/>
          </p:nvPr>
        </p:nvSpPr>
        <p:spPr>
          <a:xfrm>
            <a:off x="1524000" y="1122363"/>
            <a:ext cx="9144000" cy="2387600"/>
          </a:xfrm>
        </p:spPr>
        <p:txBody>
          <a:bodyPr anchor="b">
            <a:normAutofit/>
          </a:bodyPr>
          <a:lstStyle>
            <a:lvl1pPr algn="l">
              <a:defRPr sz="4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D07A553-6CF7-8049-B1F7-DA42ADF0BAB8}"/>
              </a:ext>
            </a:extLst>
          </p:cNvPr>
          <p:cNvSpPr>
            <a:spLocks noGrp="1"/>
          </p:cNvSpPr>
          <p:nvPr>
            <p:ph type="subTitle" idx="1"/>
          </p:nvPr>
        </p:nvSpPr>
        <p:spPr>
          <a:xfrm>
            <a:off x="1524000" y="3602038"/>
            <a:ext cx="9144000" cy="1655762"/>
          </a:xfrm>
        </p:spPr>
        <p:txBody>
          <a:bodyPr>
            <a:normAutofit/>
          </a:bodyPr>
          <a:lstStyle>
            <a:lvl1pPr marL="0" indent="0" algn="l">
              <a:spcAft>
                <a:spcPts val="12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Slide Number Placeholder 5">
            <a:extLst>
              <a:ext uri="{FF2B5EF4-FFF2-40B4-BE49-F238E27FC236}">
                <a16:creationId xmlns:a16="http://schemas.microsoft.com/office/drawing/2014/main" id="{A6037CE6-32D0-7346-937B-3524806322D8}"/>
              </a:ext>
            </a:extLst>
          </p:cNvPr>
          <p:cNvSpPr>
            <a:spLocks noGrp="1"/>
          </p:cNvSpPr>
          <p:nvPr>
            <p:ph type="sldNum" sz="quarter" idx="12"/>
          </p:nvPr>
        </p:nvSpPr>
        <p:spPr>
          <a:xfrm>
            <a:off x="152400" y="6356350"/>
            <a:ext cx="2743200" cy="365125"/>
          </a:xfrm>
        </p:spPr>
        <p:txBody>
          <a:bodyPr/>
          <a:lstStyle/>
          <a:p>
            <a:fld id="{A1EFA830-C739-C143-8EE5-C59067B935A6}" type="slidenum">
              <a:rPr lang="en-US" smtClean="0"/>
              <a:t>‹#›</a:t>
            </a:fld>
            <a:endParaRPr lang="en-US" dirty="0"/>
          </a:p>
        </p:txBody>
      </p:sp>
    </p:spTree>
    <p:extLst>
      <p:ext uri="{BB962C8B-B14F-4D97-AF65-F5344CB8AC3E}">
        <p14:creationId xmlns:p14="http://schemas.microsoft.com/office/powerpoint/2010/main" val="155804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DBD0-3219-4544-9234-A1CDD168B48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924A2A-C443-DB45-83CE-0F500AE890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57F425-37D7-B941-9D0E-D9BDEBA4E103}"/>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365481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0C034-27D2-2945-BAC9-F0F1EB3BA7B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E2BAE6-A8D7-A144-ABB8-37943C9F02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E10F832B-F0F5-C94B-890A-DFF9A20683A2}"/>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354604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81E3-649F-6B4B-A30A-794022A302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03152F-0659-B543-B8E8-73A3BFC8E6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3C05F1B-D310-7941-A25F-8F24C5506ABF}"/>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1322046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4264-2771-1A4F-B064-171B2A4CDF4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7D606F1-2F65-E84B-AC67-BF552F74A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E169D516-E382-2C4B-BDDB-9F26D075C15D}"/>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3722242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1C0D-CD85-C446-982D-034BC0073F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3F47B38-01B2-8341-8E64-23D3E0D6FA1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07BEECE-4655-B04A-A905-E78533EB09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FA2C53D4-925D-6B4C-9923-FF3173A1C916}"/>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129010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B30D-221B-A34D-A9C1-CCB6C066125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56229E-BAC0-8049-8CE6-11B7227BC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E1AA0B5-2368-C342-92E4-DD4E2CEA53D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FCDC0A3-DC62-4A40-BAD8-A0F2F2DE2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1BA5C4-ADF3-9246-94BC-8BCBBB160F1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BEAC9B2F-4E33-564D-8079-4B55DDE59D34}"/>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394762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3C03-0CCD-9C40-8F32-801C8642B4B6}"/>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E2917912-6823-314B-86D1-C0E256F523C1}"/>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1445707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092C4A-CEBB-9E47-A41B-0C8D80A4E014}"/>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198664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EC17-1EFC-6245-AC4B-BC401ADB78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474E7C5-50E5-CD4C-B0A9-F0ABF99DF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F47A24-B7B4-614B-AC83-1344A7142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93682F1-7809-0142-964D-276F1A595060}"/>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243161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7052-CE21-3143-93FD-54640D1F3D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E764E7B-E17B-824B-BE51-B85A3E660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AF059-3A57-5145-AF1D-0589BA5F3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D333E41-528E-9842-8F79-5B7AD80C42E8}"/>
              </a:ext>
            </a:extLst>
          </p:cNvPr>
          <p:cNvSpPr>
            <a:spLocks noGrp="1"/>
          </p:cNvSpPr>
          <p:nvPr>
            <p:ph type="sldNum" sz="quarter" idx="12"/>
          </p:nvPr>
        </p:nvSpPr>
        <p:spPr/>
        <p:txBody>
          <a:bodyPr/>
          <a:lstStyle/>
          <a:p>
            <a:fld id="{A1EFA830-C739-C143-8EE5-C59067B935A6}" type="slidenum">
              <a:rPr lang="en-US" smtClean="0"/>
              <a:t>‹#›</a:t>
            </a:fld>
            <a:endParaRPr lang="en-US"/>
          </a:p>
        </p:txBody>
      </p:sp>
    </p:spTree>
    <p:extLst>
      <p:ext uri="{BB962C8B-B14F-4D97-AF65-F5344CB8AC3E}">
        <p14:creationId xmlns:p14="http://schemas.microsoft.com/office/powerpoint/2010/main" val="139375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A204D"/>
        </a:solidFill>
        <a:effectLst/>
      </p:bgPr>
    </p:bg>
    <p:spTree>
      <p:nvGrpSpPr>
        <p:cNvPr id="1" name=""/>
        <p:cNvGrpSpPr/>
        <p:nvPr/>
      </p:nvGrpSpPr>
      <p:grpSpPr>
        <a:xfrm>
          <a:off x="0" y="0"/>
          <a:ext cx="0" cy="0"/>
          <a:chOff x="0" y="0"/>
          <a:chExt cx="0" cy="0"/>
        </a:xfrm>
      </p:grpSpPr>
      <p:pic>
        <p:nvPicPr>
          <p:cNvPr id="10" name="Picture 9" descr="A picture containing drawing, light&#10;&#10;Description automatically generated">
            <a:extLst>
              <a:ext uri="{FF2B5EF4-FFF2-40B4-BE49-F238E27FC236}">
                <a16:creationId xmlns:a16="http://schemas.microsoft.com/office/drawing/2014/main" id="{93B19C00-AF17-8D40-A40E-1C932CDB7D5B}"/>
              </a:ext>
            </a:extLst>
          </p:cNvPr>
          <p:cNvPicPr>
            <a:picLocks noChangeAspect="1"/>
          </p:cNvPicPr>
          <p:nvPr userDrawn="1"/>
        </p:nvPicPr>
        <p:blipFill>
          <a:blip r:embed="rId13">
            <a:alphaModFix amt="5000"/>
          </a:blip>
          <a:stretch>
            <a:fillRect/>
          </a:stretch>
        </p:blipFill>
        <p:spPr>
          <a:xfrm>
            <a:off x="-549949" y="3429000"/>
            <a:ext cx="5896517" cy="3886341"/>
          </a:xfrm>
          <a:prstGeom prst="rect">
            <a:avLst/>
          </a:prstGeom>
        </p:spPr>
      </p:pic>
      <p:sp>
        <p:nvSpPr>
          <p:cNvPr id="2" name="Title Placeholder 1">
            <a:extLst>
              <a:ext uri="{FF2B5EF4-FFF2-40B4-BE49-F238E27FC236}">
                <a16:creationId xmlns:a16="http://schemas.microsoft.com/office/drawing/2014/main" id="{8BAEC473-0C54-3F47-A785-40257AF79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2346462-0448-5245-AC0C-3D47AFFE7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BABB052-E70C-0A41-8B2E-DE9EBA867B2C}"/>
              </a:ext>
            </a:extLst>
          </p:cNvPr>
          <p:cNvSpPr>
            <a:spLocks noGrp="1"/>
          </p:cNvSpPr>
          <p:nvPr>
            <p:ph type="sldNum" sz="quarter" idx="4"/>
          </p:nvPr>
        </p:nvSpPr>
        <p:spPr>
          <a:xfrm>
            <a:off x="148771" y="6356350"/>
            <a:ext cx="2743200" cy="365125"/>
          </a:xfrm>
          <a:prstGeom prst="rect">
            <a:avLst/>
          </a:prstGeom>
        </p:spPr>
        <p:txBody>
          <a:bodyPr vert="horz" lIns="91440" tIns="45720" rIns="91440" bIns="45720" rtlCol="0" anchor="ctr"/>
          <a:lstStyle>
            <a:lvl1pPr algn="l">
              <a:defRPr sz="1200" b="0" i="1">
                <a:solidFill>
                  <a:schemeClr val="tx1">
                    <a:tint val="75000"/>
                  </a:schemeClr>
                </a:solidFill>
                <a:latin typeface="Proxima Nova Light" panose="02000506030000020004" pitchFamily="2" charset="77"/>
              </a:defRPr>
            </a:lvl1pPr>
          </a:lstStyle>
          <a:p>
            <a:r>
              <a:rPr lang="en-US" dirty="0"/>
              <a:t>Slide S:</a:t>
            </a:r>
            <a:fld id="{A1EFA830-C739-C143-8EE5-C59067B935A6}" type="slidenum">
              <a:rPr lang="en-US" smtClean="0"/>
              <a:pPr/>
              <a:t>‹#›</a:t>
            </a:fld>
            <a:endParaRPr lang="en-US" dirty="0"/>
          </a:p>
        </p:txBody>
      </p:sp>
      <p:pic>
        <p:nvPicPr>
          <p:cNvPr id="8" name="Picture 7" descr="A picture containing sitting, meter&#10;&#10;Description automatically generated">
            <a:extLst>
              <a:ext uri="{FF2B5EF4-FFF2-40B4-BE49-F238E27FC236}">
                <a16:creationId xmlns:a16="http://schemas.microsoft.com/office/drawing/2014/main" id="{331ED5AA-A57F-E447-BC6B-791DA9AA2568}"/>
              </a:ext>
            </a:extLst>
          </p:cNvPr>
          <p:cNvPicPr>
            <a:picLocks noChangeAspect="1"/>
          </p:cNvPicPr>
          <p:nvPr userDrawn="1"/>
        </p:nvPicPr>
        <p:blipFill>
          <a:blip r:embed="rId14"/>
          <a:stretch>
            <a:fillRect/>
          </a:stretch>
        </p:blipFill>
        <p:spPr>
          <a:xfrm>
            <a:off x="10268912" y="6356350"/>
            <a:ext cx="1774317" cy="365125"/>
          </a:xfrm>
          <a:prstGeom prst="rect">
            <a:avLst/>
          </a:prstGeom>
        </p:spPr>
      </p:pic>
    </p:spTree>
    <p:extLst>
      <p:ext uri="{BB962C8B-B14F-4D97-AF65-F5344CB8AC3E}">
        <p14:creationId xmlns:p14="http://schemas.microsoft.com/office/powerpoint/2010/main" val="269105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i="1" kern="1200">
          <a:solidFill>
            <a:srgbClr val="00A6A9"/>
          </a:solidFill>
          <a:latin typeface="Lato Medium" panose="020F0502020204030203" pitchFamily="34" charset="0"/>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1" kern="1200">
          <a:solidFill>
            <a:schemeClr val="bg1"/>
          </a:solidFill>
          <a:latin typeface="Proxima Nova Light"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1" kern="1200">
          <a:solidFill>
            <a:schemeClr val="bg1"/>
          </a:solidFill>
          <a:latin typeface="Proxima Nova Light"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1" kern="1200">
          <a:solidFill>
            <a:schemeClr val="bg1"/>
          </a:solidFill>
          <a:latin typeface="Proxima Nova Light"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bg1"/>
          </a:solidFill>
          <a:latin typeface="Proxima Nova Light"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1" kern="1200">
          <a:solidFill>
            <a:schemeClr val="bg1"/>
          </a:solidFill>
          <a:latin typeface="Proxima Nova Light"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www.youtube.com/embed/3gKIHFjQXmM?feature=oembed"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church&#10;&#10;Description automatically generated">
            <a:extLst>
              <a:ext uri="{FF2B5EF4-FFF2-40B4-BE49-F238E27FC236}">
                <a16:creationId xmlns:a16="http://schemas.microsoft.com/office/drawing/2014/main" id="{A784AB19-70E7-054C-82FA-EFDB90631C2F}"/>
              </a:ext>
            </a:extLst>
          </p:cNvPr>
          <p:cNvPicPr>
            <a:picLocks noChangeAspect="1"/>
          </p:cNvPicPr>
          <p:nvPr/>
        </p:nvPicPr>
        <p:blipFill rotWithShape="1">
          <a:blip r:embed="rId2"/>
          <a:srcRect t="13887" b="1768"/>
          <a:stretch/>
        </p:blipFill>
        <p:spPr>
          <a:xfrm>
            <a:off x="0" y="0"/>
            <a:ext cx="12192000" cy="6858000"/>
          </a:xfrm>
          <a:prstGeom prst="rect">
            <a:avLst/>
          </a:prstGeom>
        </p:spPr>
      </p:pic>
      <p:pic>
        <p:nvPicPr>
          <p:cNvPr id="9" name="Content Placeholder 9" descr="A close up of a logo&#10;&#10;Description automatically generated">
            <a:extLst>
              <a:ext uri="{FF2B5EF4-FFF2-40B4-BE49-F238E27FC236}">
                <a16:creationId xmlns:a16="http://schemas.microsoft.com/office/drawing/2014/main" id="{D05D8182-0796-CC44-9EB8-4CED13A5C087}"/>
              </a:ext>
            </a:extLst>
          </p:cNvPr>
          <p:cNvPicPr>
            <a:picLocks noChangeAspect="1"/>
          </p:cNvPicPr>
          <p:nvPr/>
        </p:nvPicPr>
        <p:blipFill>
          <a:blip r:embed="rId3"/>
          <a:stretch>
            <a:fillRect/>
          </a:stretch>
        </p:blipFill>
        <p:spPr>
          <a:xfrm>
            <a:off x="-3560" y="0"/>
            <a:ext cx="8686799" cy="6858000"/>
          </a:xfrm>
          <a:prstGeom prst="rect">
            <a:avLst/>
          </a:prstGeom>
        </p:spPr>
      </p:pic>
      <p:sp>
        <p:nvSpPr>
          <p:cNvPr id="6" name="TextBox 5">
            <a:extLst>
              <a:ext uri="{FF2B5EF4-FFF2-40B4-BE49-F238E27FC236}">
                <a16:creationId xmlns:a16="http://schemas.microsoft.com/office/drawing/2014/main" id="{61CF0F16-A5E4-404B-872D-2379C9BF75D6}"/>
              </a:ext>
            </a:extLst>
          </p:cNvPr>
          <p:cNvSpPr txBox="1"/>
          <p:nvPr/>
        </p:nvSpPr>
        <p:spPr>
          <a:xfrm>
            <a:off x="449943" y="587828"/>
            <a:ext cx="7569200" cy="1631216"/>
          </a:xfrm>
          <a:prstGeom prst="rect">
            <a:avLst/>
          </a:prstGeom>
          <a:noFill/>
        </p:spPr>
        <p:txBody>
          <a:bodyPr wrap="square" rtlCol="0">
            <a:spAutoFit/>
          </a:bodyPr>
          <a:lstStyle/>
          <a:p>
            <a:r>
              <a:rPr lang="en-GB" sz="5500" i="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Session 4</a:t>
            </a:r>
          </a:p>
          <a:p>
            <a:r>
              <a:rPr lang="en-GB" sz="4500" i="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Inclusive Theology Discussion</a:t>
            </a:r>
          </a:p>
        </p:txBody>
      </p:sp>
      <p:pic>
        <p:nvPicPr>
          <p:cNvPr id="8" name="Picture 7" descr="A picture containing sitting, meter&#10;&#10;Description automatically generated">
            <a:extLst>
              <a:ext uri="{FF2B5EF4-FFF2-40B4-BE49-F238E27FC236}">
                <a16:creationId xmlns:a16="http://schemas.microsoft.com/office/drawing/2014/main" id="{DBBDBFEC-239D-CC4A-89CD-C2C283D98DAD}"/>
              </a:ext>
            </a:extLst>
          </p:cNvPr>
          <p:cNvPicPr>
            <a:picLocks noChangeAspect="1"/>
          </p:cNvPicPr>
          <p:nvPr/>
        </p:nvPicPr>
        <p:blipFill>
          <a:blip r:embed="rId4"/>
          <a:stretch>
            <a:fillRect/>
          </a:stretch>
        </p:blipFill>
        <p:spPr>
          <a:xfrm>
            <a:off x="8818483" y="5887813"/>
            <a:ext cx="3105002" cy="638958"/>
          </a:xfrm>
          <a:prstGeom prst="rect">
            <a:avLst/>
          </a:prstGeom>
        </p:spPr>
      </p:pic>
    </p:spTree>
    <p:extLst>
      <p:ext uri="{BB962C8B-B14F-4D97-AF65-F5344CB8AC3E}">
        <p14:creationId xmlns:p14="http://schemas.microsoft.com/office/powerpoint/2010/main" val="115213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858838"/>
            <a:ext cx="9144000" cy="5237162"/>
          </a:xfrm>
        </p:spPr>
        <p:txBody>
          <a:bodyPr>
            <a:noAutofit/>
          </a:bodyPr>
          <a:lstStyle/>
          <a:p>
            <a:r>
              <a:rPr lang="en-GB" sz="2500" baseline="30000" dirty="0"/>
              <a:t>30 </a:t>
            </a:r>
            <a:r>
              <a:rPr lang="en-GB" sz="2500" dirty="0"/>
              <a:t>Cornelius replied, “Four days ago at this very hour, at three o’clock, I was praying in my house when suddenly a man in dazzling clothes stood before me. </a:t>
            </a:r>
            <a:r>
              <a:rPr lang="en-GB" sz="2500" baseline="30000" dirty="0"/>
              <a:t>31 </a:t>
            </a:r>
            <a:r>
              <a:rPr lang="en-GB" sz="2500" dirty="0"/>
              <a:t>He said, ‘Cornelius, your prayer has been heard and your alms have been remembered before God. </a:t>
            </a:r>
            <a:r>
              <a:rPr lang="en-GB" sz="2500" baseline="30000" dirty="0"/>
              <a:t>32 </a:t>
            </a:r>
            <a:r>
              <a:rPr lang="en-GB" sz="2500" dirty="0"/>
              <a:t>Send therefore to Joppa and ask for Simon, who is called Peter; he is staying in the home of Simon, a tanner, by the sea.’ </a:t>
            </a:r>
            <a:r>
              <a:rPr lang="en-GB" sz="2500" baseline="30000" dirty="0"/>
              <a:t>33 </a:t>
            </a:r>
            <a:r>
              <a:rPr lang="en-GB" sz="2500" dirty="0"/>
              <a:t>Therefore I sent for you immediately, and you have been kind enough to come. So now all of us are here in the presence of God to listen to all that the Lord has commanded you to say.”</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9</a:t>
            </a:fld>
            <a:endParaRPr lang="en-US" dirty="0"/>
          </a:p>
        </p:txBody>
      </p:sp>
    </p:spTree>
    <p:extLst>
      <p:ext uri="{BB962C8B-B14F-4D97-AF65-F5344CB8AC3E}">
        <p14:creationId xmlns:p14="http://schemas.microsoft.com/office/powerpoint/2010/main" val="312231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858838"/>
            <a:ext cx="9144000" cy="5237162"/>
          </a:xfrm>
        </p:spPr>
        <p:txBody>
          <a:bodyPr>
            <a:noAutofit/>
          </a:bodyPr>
          <a:lstStyle/>
          <a:p>
            <a:r>
              <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Gentiles Hear the Good News</a:t>
            </a:r>
          </a:p>
          <a:p>
            <a:r>
              <a:rPr lang="en-GB" sz="2500" baseline="30000" dirty="0"/>
              <a:t>34 </a:t>
            </a:r>
            <a:r>
              <a:rPr lang="en-GB" sz="2500" dirty="0"/>
              <a:t>Then Peter began to speak to them: “I truly understand that God shows no partiality, </a:t>
            </a:r>
            <a:r>
              <a:rPr lang="en-GB" sz="2500" baseline="30000" dirty="0"/>
              <a:t>35 </a:t>
            </a:r>
            <a:r>
              <a:rPr lang="en-GB" sz="2500" dirty="0"/>
              <a:t>but in every nation anyone who fears him and does what is right is acceptable to him. </a:t>
            </a:r>
            <a:r>
              <a:rPr lang="en-GB" sz="2500" baseline="30000" dirty="0"/>
              <a:t>36 </a:t>
            </a:r>
            <a:r>
              <a:rPr lang="en-GB" sz="2500" dirty="0"/>
              <a:t>You know the message he sent to the people of Israel, preaching peace by Jesus Christ—he is Lord of all. </a:t>
            </a:r>
            <a:r>
              <a:rPr lang="en-GB" sz="2500" baseline="30000" dirty="0"/>
              <a:t>37 </a:t>
            </a:r>
            <a:r>
              <a:rPr lang="en-GB" sz="2500" dirty="0"/>
              <a:t>That message spread throughout Judea, beginning in Galilee after the baptism that John announced: </a:t>
            </a:r>
            <a:r>
              <a:rPr lang="en-GB" sz="2500" baseline="30000" dirty="0"/>
              <a:t>38 </a:t>
            </a:r>
            <a:r>
              <a:rPr lang="en-GB" sz="2500" dirty="0"/>
              <a:t>how God anointed Jesus of Nazareth with the Holy Spirit and with power; how he went about doing good and healing all who were oppressed by the devil, for God was with him.</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10</a:t>
            </a:fld>
            <a:endParaRPr lang="en-US" dirty="0"/>
          </a:p>
        </p:txBody>
      </p:sp>
    </p:spTree>
    <p:extLst>
      <p:ext uri="{BB962C8B-B14F-4D97-AF65-F5344CB8AC3E}">
        <p14:creationId xmlns:p14="http://schemas.microsoft.com/office/powerpoint/2010/main" val="336030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858838"/>
            <a:ext cx="9144000" cy="5237162"/>
          </a:xfrm>
        </p:spPr>
        <p:txBody>
          <a:bodyPr>
            <a:noAutofit/>
          </a:bodyPr>
          <a:lstStyle/>
          <a:p>
            <a:r>
              <a:rPr lang="en-GB" sz="2500" baseline="30000" dirty="0"/>
              <a:t>39 </a:t>
            </a:r>
            <a:r>
              <a:rPr lang="en-GB" sz="2500" dirty="0"/>
              <a:t>We are witnesses to all that he did both in Judea and in Jerusalem. They put him to death by hanging him on a tree; </a:t>
            </a:r>
            <a:r>
              <a:rPr lang="en-GB" sz="2500" baseline="30000" dirty="0"/>
              <a:t>40 </a:t>
            </a:r>
            <a:r>
              <a:rPr lang="en-GB" sz="2500" dirty="0"/>
              <a:t>but God raised him on the third day and allowed him to appear, </a:t>
            </a:r>
            <a:r>
              <a:rPr lang="en-GB" sz="2500" baseline="30000" dirty="0"/>
              <a:t>41 </a:t>
            </a:r>
            <a:r>
              <a:rPr lang="en-GB" sz="2500" dirty="0"/>
              <a:t>not to all the people but to us who were chosen by God as witnesses, and who ate and drank with him after he rose from the dead. </a:t>
            </a:r>
            <a:r>
              <a:rPr lang="en-GB" sz="2500" baseline="30000" dirty="0"/>
              <a:t>42 </a:t>
            </a:r>
            <a:r>
              <a:rPr lang="en-GB" sz="2500" dirty="0"/>
              <a:t>He commanded us to preach to the people and to testify that he is the one ordained by God as judge of the living and the dead. </a:t>
            </a:r>
            <a:r>
              <a:rPr lang="en-GB" sz="2500" baseline="30000" dirty="0"/>
              <a:t>43 </a:t>
            </a:r>
            <a:r>
              <a:rPr lang="en-GB" sz="2500" dirty="0"/>
              <a:t>All the prophets testify about him that everyone who believes in him receives forgiveness of sins through his name.”</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11</a:t>
            </a:fld>
            <a:endParaRPr lang="en-US" dirty="0"/>
          </a:p>
        </p:txBody>
      </p:sp>
    </p:spTree>
    <p:extLst>
      <p:ext uri="{BB962C8B-B14F-4D97-AF65-F5344CB8AC3E}">
        <p14:creationId xmlns:p14="http://schemas.microsoft.com/office/powerpoint/2010/main" val="267001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858838"/>
            <a:ext cx="9144000" cy="5237162"/>
          </a:xfrm>
        </p:spPr>
        <p:txBody>
          <a:bodyPr>
            <a:noAutofit/>
          </a:bodyPr>
          <a:lstStyle/>
          <a:p>
            <a:r>
              <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Gentiles Receive the Holy Spirit</a:t>
            </a:r>
          </a:p>
          <a:p>
            <a:r>
              <a:rPr lang="en-GB" sz="2500" baseline="30000" dirty="0"/>
              <a:t>44 </a:t>
            </a:r>
            <a:r>
              <a:rPr lang="en-GB" sz="2500" dirty="0"/>
              <a:t>While Peter was still speaking, the Holy Spirit fell upon all who heard the word. </a:t>
            </a:r>
            <a:r>
              <a:rPr lang="en-GB" sz="2500" baseline="30000" dirty="0"/>
              <a:t>45 </a:t>
            </a:r>
            <a:r>
              <a:rPr lang="en-GB" sz="2500" dirty="0"/>
              <a:t>The circumcised believers who had come with Peter were astounded that the gift of the Holy Spirit had been poured out even on the Gentiles, </a:t>
            </a:r>
            <a:r>
              <a:rPr lang="en-GB" sz="2500" baseline="30000" dirty="0"/>
              <a:t>46 </a:t>
            </a:r>
            <a:r>
              <a:rPr lang="en-GB" sz="2500" dirty="0"/>
              <a:t>for they heard them speaking in tongues and extolling God. Then Peter said, </a:t>
            </a:r>
            <a:r>
              <a:rPr lang="en-GB" sz="2500" baseline="30000" dirty="0"/>
              <a:t>47 </a:t>
            </a:r>
            <a:r>
              <a:rPr lang="en-GB" sz="2500" dirty="0"/>
              <a:t>“Can anyone withhold the water for baptizing these people who have received the Holy Spirit just as we have?” </a:t>
            </a:r>
            <a:r>
              <a:rPr lang="en-GB" sz="2500" baseline="30000" dirty="0"/>
              <a:t>48 </a:t>
            </a:r>
            <a:r>
              <a:rPr lang="en-GB" sz="2500" dirty="0"/>
              <a:t>So he ordered them to be baptized in the name of Jesus Christ. Then they invited him to stay for several days.</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12</a:t>
            </a:fld>
            <a:endParaRPr lang="en-US" dirty="0"/>
          </a:p>
        </p:txBody>
      </p:sp>
    </p:spTree>
    <p:extLst>
      <p:ext uri="{BB962C8B-B14F-4D97-AF65-F5344CB8AC3E}">
        <p14:creationId xmlns:p14="http://schemas.microsoft.com/office/powerpoint/2010/main" val="3433051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D702-86F0-DD45-88E1-474E89026991}"/>
              </a:ext>
            </a:extLst>
          </p:cNvPr>
          <p:cNvSpPr>
            <a:spLocks noGrp="1"/>
          </p:cNvSpPr>
          <p:nvPr>
            <p:ph type="ctrTitle"/>
          </p:nvPr>
        </p:nvSpPr>
        <p:spPr>
          <a:xfrm>
            <a:off x="1524000" y="451105"/>
            <a:ext cx="9144000" cy="987552"/>
          </a:xfrm>
        </p:spPr>
        <p:txBody>
          <a:bodyPr>
            <a:normAutofit/>
          </a:bodyPr>
          <a:lstStyle/>
          <a:p>
            <a:r>
              <a:rPr lang="en-GB" dirty="0"/>
              <a:t>Luke 24:13-25</a:t>
            </a:r>
          </a:p>
        </p:txBody>
      </p:sp>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1487425"/>
            <a:ext cx="9144000" cy="6215506"/>
          </a:xfrm>
        </p:spPr>
        <p:txBody>
          <a:bodyPr>
            <a:normAutofit/>
          </a:bodyPr>
          <a:lstStyle/>
          <a:p>
            <a:r>
              <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The Walk to Emmaus</a:t>
            </a:r>
          </a:p>
          <a:p>
            <a:r>
              <a:rPr lang="en-GB" sz="2700" baseline="30000" dirty="0"/>
              <a:t>13 </a:t>
            </a:r>
            <a:r>
              <a:rPr lang="en-GB" sz="2700" dirty="0"/>
              <a:t>Now on that same day two of them were going to a village called Emmaus, about seven miles from Jerusalem, </a:t>
            </a:r>
            <a:r>
              <a:rPr lang="en-GB" sz="2700" baseline="30000" dirty="0"/>
              <a:t>14 </a:t>
            </a:r>
            <a:r>
              <a:rPr lang="en-GB" sz="2700" dirty="0"/>
              <a:t>and talking with each other about all these things that had happened. </a:t>
            </a:r>
            <a:r>
              <a:rPr lang="en-GB" sz="2700" baseline="30000" dirty="0"/>
              <a:t>15 </a:t>
            </a:r>
            <a:r>
              <a:rPr lang="en-GB" sz="2700" dirty="0"/>
              <a:t>While they were talking and discussing, Jesus himself came near and went with them, </a:t>
            </a:r>
            <a:r>
              <a:rPr lang="en-GB" sz="2700" baseline="30000" dirty="0"/>
              <a:t>16 </a:t>
            </a:r>
            <a:r>
              <a:rPr lang="en-GB" sz="2700" dirty="0"/>
              <a:t>but their eyes were kept from recognizing him. </a:t>
            </a:r>
            <a:r>
              <a:rPr lang="en-GB" sz="2700" baseline="30000" dirty="0"/>
              <a:t>17 </a:t>
            </a:r>
            <a:r>
              <a:rPr lang="en-GB" sz="2700" dirty="0"/>
              <a:t>And he said to them, “What are you discussing with each other while you walk along?” They stood still, looking sad. </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13</a:t>
            </a:fld>
            <a:endParaRPr lang="en-US" dirty="0"/>
          </a:p>
        </p:txBody>
      </p:sp>
    </p:spTree>
    <p:extLst>
      <p:ext uri="{BB962C8B-B14F-4D97-AF65-F5344CB8AC3E}">
        <p14:creationId xmlns:p14="http://schemas.microsoft.com/office/powerpoint/2010/main" val="2084083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950977"/>
            <a:ext cx="9144000" cy="6215506"/>
          </a:xfrm>
        </p:spPr>
        <p:txBody>
          <a:bodyPr>
            <a:normAutofit/>
          </a:bodyPr>
          <a:lstStyle/>
          <a:p>
            <a:r>
              <a:rPr lang="en-GB" sz="2800" baseline="30000" dirty="0"/>
              <a:t>18 </a:t>
            </a:r>
            <a:r>
              <a:rPr lang="en-GB" sz="2800" dirty="0"/>
              <a:t>Then one of them, whose name was Cleopas, answered him, “Are you the only stranger in Jerusalem who does not know the things that have taken place there in these days?” </a:t>
            </a:r>
            <a:r>
              <a:rPr lang="en-GB" sz="2800" baseline="30000" dirty="0"/>
              <a:t>19 </a:t>
            </a:r>
            <a:r>
              <a:rPr lang="en-GB" sz="2800" dirty="0"/>
              <a:t>He asked them, “What things?” They replied, “The things about Jesus of Nazareth, who was a prophet mighty in deed and word before God and all the people, </a:t>
            </a:r>
            <a:r>
              <a:rPr lang="en-GB" sz="2800" baseline="30000" dirty="0"/>
              <a:t>20 </a:t>
            </a:r>
            <a:r>
              <a:rPr lang="en-GB" sz="2800" dirty="0"/>
              <a:t>and how our chief priests and leaders handed him over to be condemned to death and crucified him. </a:t>
            </a:r>
            <a:r>
              <a:rPr lang="en-GB" sz="2800" baseline="30000" dirty="0"/>
              <a:t>21 </a:t>
            </a:r>
            <a:r>
              <a:rPr lang="en-GB" sz="2800" dirty="0"/>
              <a:t>But we had hoped that he was the one to redeem Israel. Yes, and besides all this, it is now the third day since these things took place.  </a:t>
            </a:r>
            <a:endParaRPr lang="en-GB" sz="2700" dirty="0"/>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14</a:t>
            </a:fld>
            <a:endParaRPr lang="en-US" dirty="0"/>
          </a:p>
        </p:txBody>
      </p:sp>
    </p:spTree>
    <p:extLst>
      <p:ext uri="{BB962C8B-B14F-4D97-AF65-F5344CB8AC3E}">
        <p14:creationId xmlns:p14="http://schemas.microsoft.com/office/powerpoint/2010/main" val="319032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1054609"/>
            <a:ext cx="9144000" cy="6215506"/>
          </a:xfrm>
        </p:spPr>
        <p:txBody>
          <a:bodyPr>
            <a:normAutofit/>
          </a:bodyPr>
          <a:lstStyle/>
          <a:p>
            <a:r>
              <a:rPr lang="en-GB" sz="2800" baseline="30000" dirty="0"/>
              <a:t>22 </a:t>
            </a:r>
            <a:r>
              <a:rPr lang="en-GB" sz="2800" dirty="0"/>
              <a:t>Moreover, some women of our group astounded us. They were at the tomb early this morning, </a:t>
            </a:r>
            <a:r>
              <a:rPr lang="en-GB" sz="2800" baseline="30000" dirty="0"/>
              <a:t>23 </a:t>
            </a:r>
            <a:r>
              <a:rPr lang="en-GB" sz="2800" dirty="0"/>
              <a:t>and when they did not find his body there, they came back and told us that they had indeed seen a vision of angels who said that he was alive. </a:t>
            </a:r>
            <a:r>
              <a:rPr lang="en-GB" sz="2800" baseline="30000" dirty="0"/>
              <a:t>24 </a:t>
            </a:r>
            <a:r>
              <a:rPr lang="en-GB" sz="2800" dirty="0"/>
              <a:t>Some of those who were with us went to the tomb and found it just as the women had said; but they did not see him.” </a:t>
            </a:r>
            <a:r>
              <a:rPr lang="en-GB" sz="2800" baseline="30000" dirty="0"/>
              <a:t>25 </a:t>
            </a:r>
            <a:r>
              <a:rPr lang="en-GB" sz="2800" dirty="0"/>
              <a:t>Then he said to them, “Oh, how foolish you are, and how slow of heart to believe all that the prophets have declared!</a:t>
            </a:r>
            <a:endParaRPr lang="en-GB" sz="2700" dirty="0"/>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15</a:t>
            </a:fld>
            <a:endParaRPr lang="en-US" dirty="0"/>
          </a:p>
        </p:txBody>
      </p:sp>
    </p:spTree>
    <p:extLst>
      <p:ext uri="{BB962C8B-B14F-4D97-AF65-F5344CB8AC3E}">
        <p14:creationId xmlns:p14="http://schemas.microsoft.com/office/powerpoint/2010/main" val="103061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16</a:t>
            </a:fld>
            <a:endParaRPr lang="en-US" dirty="0"/>
          </a:p>
        </p:txBody>
      </p:sp>
      <p:pic>
        <p:nvPicPr>
          <p:cNvPr id="2" name="Online Media 1" descr="Inclusive Theology Discussion">
            <a:hlinkClick r:id="" action="ppaction://media"/>
            <a:extLst>
              <a:ext uri="{FF2B5EF4-FFF2-40B4-BE49-F238E27FC236}">
                <a16:creationId xmlns:a16="http://schemas.microsoft.com/office/drawing/2014/main" id="{8F13CC35-DCFB-2E40-8B44-733B25432B82}"/>
              </a:ext>
            </a:extLst>
          </p:cNvPr>
          <p:cNvPicPr>
            <a:picLocks noRot="1" noChangeAspect="1"/>
          </p:cNvPicPr>
          <p:nvPr>
            <a:videoFile r:link="rId1"/>
          </p:nvPr>
        </p:nvPicPr>
        <p:blipFill>
          <a:blip r:embed="rId4"/>
          <a:stretch>
            <a:fillRect/>
          </a:stretch>
        </p:blipFill>
        <p:spPr>
          <a:xfrm>
            <a:off x="-86061" y="-48409"/>
            <a:ext cx="12278061" cy="6906409"/>
          </a:xfrm>
          <a:prstGeom prst="rect">
            <a:avLst/>
          </a:prstGeom>
        </p:spPr>
      </p:pic>
    </p:spTree>
    <p:extLst>
      <p:ext uri="{BB962C8B-B14F-4D97-AF65-F5344CB8AC3E}">
        <p14:creationId xmlns:p14="http://schemas.microsoft.com/office/powerpoint/2010/main" val="21936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51271-A0DC-C64B-A477-D56F49292099}"/>
              </a:ext>
            </a:extLst>
          </p:cNvPr>
          <p:cNvSpPr>
            <a:spLocks noGrp="1"/>
          </p:cNvSpPr>
          <p:nvPr>
            <p:ph type="ctrTitle"/>
          </p:nvPr>
        </p:nvSpPr>
        <p:spPr>
          <a:xfrm>
            <a:off x="1524000" y="1011116"/>
            <a:ext cx="9144000" cy="1376484"/>
          </a:xfrm>
        </p:spPr>
        <p:txBody>
          <a:bodyPr/>
          <a:lstStyle/>
          <a:p>
            <a:r>
              <a:rPr lang="en-GB" dirty="0"/>
              <a:t>In light of what you have seen, consider the following:</a:t>
            </a:r>
          </a:p>
        </p:txBody>
      </p:sp>
      <p:sp>
        <p:nvSpPr>
          <p:cNvPr id="3" name="Subtitle 2">
            <a:extLst>
              <a:ext uri="{FF2B5EF4-FFF2-40B4-BE49-F238E27FC236}">
                <a16:creationId xmlns:a16="http://schemas.microsoft.com/office/drawing/2014/main" id="{45FA340F-7377-714E-B7CF-A0479459FACC}"/>
              </a:ext>
            </a:extLst>
          </p:cNvPr>
          <p:cNvSpPr>
            <a:spLocks noGrp="1"/>
          </p:cNvSpPr>
          <p:nvPr>
            <p:ph type="subTitle" idx="1"/>
          </p:nvPr>
        </p:nvSpPr>
        <p:spPr>
          <a:xfrm>
            <a:off x="1523999" y="2855851"/>
            <a:ext cx="9443013" cy="3161771"/>
          </a:xfrm>
        </p:spPr>
        <p:txBody>
          <a:bodyPr>
            <a:noAutofit/>
          </a:bodyPr>
          <a:lstStyle/>
          <a:p>
            <a:pPr marL="457200" indent="-457200">
              <a:buFont typeface="Arial" panose="020B0604020202020204" pitchFamily="34" charset="0"/>
              <a:buChar char="•"/>
            </a:pPr>
            <a:r>
              <a:rPr lang="en-GB" dirty="0"/>
              <a:t>What elements of the conversation interested or surprised you?</a:t>
            </a:r>
          </a:p>
          <a:p>
            <a:pPr marL="457200" indent="-457200">
              <a:buFont typeface="Arial" panose="020B0604020202020204" pitchFamily="34" charset="0"/>
              <a:buChar char="•"/>
            </a:pPr>
            <a:r>
              <a:rPr lang="en-GB" dirty="0"/>
              <a:t>What did you learn from the conversation?</a:t>
            </a:r>
          </a:p>
          <a:p>
            <a:pPr marL="457200" indent="-457200">
              <a:buFont typeface="Arial" panose="020B0604020202020204" pitchFamily="34" charset="0"/>
              <a:buChar char="•"/>
            </a:pPr>
            <a:r>
              <a:rPr lang="en-GB" dirty="0"/>
              <a:t>How do you think the conversation could inform our thinking about making churches safer for everyone?</a:t>
            </a:r>
          </a:p>
        </p:txBody>
      </p:sp>
      <p:sp>
        <p:nvSpPr>
          <p:cNvPr id="4" name="Slide Number Placeholder 3">
            <a:extLst>
              <a:ext uri="{FF2B5EF4-FFF2-40B4-BE49-F238E27FC236}">
                <a16:creationId xmlns:a16="http://schemas.microsoft.com/office/drawing/2014/main" id="{F155476C-C33F-B34F-BBCB-EC2CF62C055A}"/>
              </a:ext>
            </a:extLst>
          </p:cNvPr>
          <p:cNvSpPr>
            <a:spLocks noGrp="1"/>
          </p:cNvSpPr>
          <p:nvPr>
            <p:ph type="sldNum" sz="quarter" idx="12"/>
          </p:nvPr>
        </p:nvSpPr>
        <p:spPr/>
        <p:txBody>
          <a:bodyPr/>
          <a:lstStyle/>
          <a:p>
            <a:fld id="{A1EFA830-C739-C143-8EE5-C59067B935A6}" type="slidenum">
              <a:rPr lang="en-US" smtClean="0"/>
              <a:t>17</a:t>
            </a:fld>
            <a:endParaRPr lang="en-US" dirty="0"/>
          </a:p>
        </p:txBody>
      </p:sp>
    </p:spTree>
    <p:extLst>
      <p:ext uri="{BB962C8B-B14F-4D97-AF65-F5344CB8AC3E}">
        <p14:creationId xmlns:p14="http://schemas.microsoft.com/office/powerpoint/2010/main" val="554324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E9737F-1BB1-914B-B5D9-123820A2C0DE}"/>
              </a:ext>
            </a:extLst>
          </p:cNvPr>
          <p:cNvSpPr>
            <a:spLocks noGrp="1"/>
          </p:cNvSpPr>
          <p:nvPr>
            <p:ph type="sldNum" sz="quarter" idx="12"/>
          </p:nvPr>
        </p:nvSpPr>
        <p:spPr/>
        <p:txBody>
          <a:bodyPr/>
          <a:lstStyle/>
          <a:p>
            <a:r>
              <a:rPr lang="en-US" dirty="0"/>
              <a:t>S4:</a:t>
            </a:r>
            <a:fld id="{A1EFA830-C739-C143-8EE5-C59067B935A6}" type="slidenum">
              <a:rPr lang="en-US" smtClean="0"/>
              <a:t>18</a:t>
            </a:fld>
            <a:endParaRPr lang="en-US" dirty="0"/>
          </a:p>
        </p:txBody>
      </p:sp>
    </p:spTree>
    <p:extLst>
      <p:ext uri="{BB962C8B-B14F-4D97-AF65-F5344CB8AC3E}">
        <p14:creationId xmlns:p14="http://schemas.microsoft.com/office/powerpoint/2010/main" val="2684153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057-8B37-A04E-93F4-39F833132E85}"/>
              </a:ext>
            </a:extLst>
          </p:cNvPr>
          <p:cNvSpPr>
            <a:spLocks noGrp="1"/>
          </p:cNvSpPr>
          <p:nvPr>
            <p:ph type="ctrTitle"/>
          </p:nvPr>
        </p:nvSpPr>
        <p:spPr>
          <a:xfrm>
            <a:off x="888999" y="273278"/>
            <a:ext cx="10414001" cy="1395866"/>
          </a:xfrm>
        </p:spPr>
        <p:txBody>
          <a:bodyPr>
            <a:noAutofit/>
          </a:bodyPr>
          <a:lstStyle/>
          <a:p>
            <a:r>
              <a:rPr lang="en-GB" dirty="0"/>
              <a:t>A Covenant Prayer:</a:t>
            </a:r>
            <a:br>
              <a:rPr lang="en-GB" dirty="0"/>
            </a:br>
            <a:r>
              <a:rPr lang="en-GB" dirty="0"/>
              <a:t>For Creating Sanctuary Together</a:t>
            </a:r>
          </a:p>
        </p:txBody>
      </p:sp>
      <p:sp>
        <p:nvSpPr>
          <p:cNvPr id="3" name="Subtitle 2">
            <a:extLst>
              <a:ext uri="{FF2B5EF4-FFF2-40B4-BE49-F238E27FC236}">
                <a16:creationId xmlns:a16="http://schemas.microsoft.com/office/drawing/2014/main" id="{9D67978A-3A39-054D-B386-69F52EB1AD44}"/>
              </a:ext>
            </a:extLst>
          </p:cNvPr>
          <p:cNvSpPr>
            <a:spLocks noGrp="1"/>
          </p:cNvSpPr>
          <p:nvPr>
            <p:ph type="subTitle" idx="1"/>
          </p:nvPr>
        </p:nvSpPr>
        <p:spPr>
          <a:xfrm>
            <a:off x="888999" y="2214901"/>
            <a:ext cx="10414001" cy="4853556"/>
          </a:xfrm>
        </p:spPr>
        <p:txBody>
          <a:bodyPr>
            <a:noAutofit/>
          </a:bodyPr>
          <a:lstStyle/>
          <a:p>
            <a:r>
              <a:rPr lang="en-GB" dirty="0"/>
              <a:t>Gracious God </a:t>
            </a:r>
            <a:br>
              <a:rPr lang="en-GB" dirty="0"/>
            </a:br>
            <a:r>
              <a:rPr lang="en-GB" dirty="0"/>
              <a:t>Under the shadow of your wings </a:t>
            </a:r>
            <a:br>
              <a:rPr lang="en-GB" dirty="0"/>
            </a:br>
            <a:r>
              <a:rPr lang="en-GB" dirty="0"/>
              <a:t>We find welcome embrace and compassionate love, </a:t>
            </a:r>
            <a:br>
              <a:rPr lang="en-GB" dirty="0"/>
            </a:br>
            <a:r>
              <a:rPr lang="en-GB" dirty="0"/>
              <a:t>And in the coming of your son amongst us, </a:t>
            </a:r>
            <a:br>
              <a:rPr lang="en-GB" dirty="0"/>
            </a:br>
            <a:r>
              <a:rPr lang="en-GB" dirty="0"/>
              <a:t>We encounter the outstretched arms of Love without limits.</a:t>
            </a:r>
          </a:p>
          <a:p>
            <a:r>
              <a:rPr lang="en-GB" dirty="0"/>
              <a:t>Help us to be your covenant people</a:t>
            </a:r>
            <a:br>
              <a:rPr lang="en-GB" dirty="0"/>
            </a:br>
            <a:r>
              <a:rPr lang="en-GB" dirty="0"/>
              <a:t>Reaching out to one another </a:t>
            </a:r>
            <a:br>
              <a:rPr lang="en-GB" dirty="0"/>
            </a:br>
            <a:r>
              <a:rPr lang="en-GB" dirty="0"/>
              <a:t>As Christ has reached out to us.</a:t>
            </a:r>
          </a:p>
        </p:txBody>
      </p:sp>
      <p:sp>
        <p:nvSpPr>
          <p:cNvPr id="4" name="Slide Number Placeholder 3">
            <a:extLst>
              <a:ext uri="{FF2B5EF4-FFF2-40B4-BE49-F238E27FC236}">
                <a16:creationId xmlns:a16="http://schemas.microsoft.com/office/drawing/2014/main" id="{FDE9737F-1BB1-914B-B5D9-123820A2C0DE}"/>
              </a:ext>
            </a:extLst>
          </p:cNvPr>
          <p:cNvSpPr>
            <a:spLocks noGrp="1"/>
          </p:cNvSpPr>
          <p:nvPr>
            <p:ph type="sldNum" sz="quarter" idx="12"/>
          </p:nvPr>
        </p:nvSpPr>
        <p:spPr/>
        <p:txBody>
          <a:bodyPr/>
          <a:lstStyle/>
          <a:p>
            <a:r>
              <a:rPr lang="en-US" dirty="0"/>
              <a:t>S4:</a:t>
            </a:r>
            <a:fld id="{A1EFA830-C739-C143-8EE5-C59067B935A6}" type="slidenum">
              <a:rPr lang="en-US" smtClean="0"/>
              <a:t>1</a:t>
            </a:fld>
            <a:endParaRPr lang="en-US" dirty="0"/>
          </a:p>
        </p:txBody>
      </p:sp>
    </p:spTree>
    <p:extLst>
      <p:ext uri="{BB962C8B-B14F-4D97-AF65-F5344CB8AC3E}">
        <p14:creationId xmlns:p14="http://schemas.microsoft.com/office/powerpoint/2010/main" val="2069103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057-8B37-A04E-93F4-39F833132E85}"/>
              </a:ext>
            </a:extLst>
          </p:cNvPr>
          <p:cNvSpPr>
            <a:spLocks noGrp="1"/>
          </p:cNvSpPr>
          <p:nvPr>
            <p:ph type="ctrTitle"/>
          </p:nvPr>
        </p:nvSpPr>
        <p:spPr>
          <a:xfrm>
            <a:off x="888999" y="1848076"/>
            <a:ext cx="10414001" cy="2387600"/>
          </a:xfrm>
        </p:spPr>
        <p:txBody>
          <a:bodyPr>
            <a:noAutofit/>
          </a:bodyPr>
          <a:lstStyle/>
          <a:p>
            <a:r>
              <a:rPr lang="en-GB" dirty="0"/>
              <a:t>Jesus said: “Father forgive them for they know not what they do.”</a:t>
            </a:r>
            <a:br>
              <a:rPr lang="en-GB" dirty="0"/>
            </a:br>
            <a:br>
              <a:rPr lang="en-GB" dirty="0"/>
            </a:br>
            <a:r>
              <a:rPr lang="en-GB" sz="3000" dirty="0">
                <a:solidFill>
                  <a:schemeClr val="bg1"/>
                </a:solidFill>
                <a:latin typeface="Proxima Nova Light" panose="02000506030000020004" pitchFamily="2" charset="77"/>
              </a:rPr>
              <a:t>Luke 23:34</a:t>
            </a:r>
          </a:p>
        </p:txBody>
      </p:sp>
      <p:sp>
        <p:nvSpPr>
          <p:cNvPr id="4" name="Slide Number Placeholder 3">
            <a:extLst>
              <a:ext uri="{FF2B5EF4-FFF2-40B4-BE49-F238E27FC236}">
                <a16:creationId xmlns:a16="http://schemas.microsoft.com/office/drawing/2014/main" id="{FDE9737F-1BB1-914B-B5D9-123820A2C0DE}"/>
              </a:ext>
            </a:extLst>
          </p:cNvPr>
          <p:cNvSpPr>
            <a:spLocks noGrp="1"/>
          </p:cNvSpPr>
          <p:nvPr>
            <p:ph type="sldNum" sz="quarter" idx="12"/>
          </p:nvPr>
        </p:nvSpPr>
        <p:spPr/>
        <p:txBody>
          <a:bodyPr/>
          <a:lstStyle/>
          <a:p>
            <a:r>
              <a:rPr lang="en-US" dirty="0"/>
              <a:t>S2:</a:t>
            </a:r>
            <a:fld id="{A1EFA830-C739-C143-8EE5-C59067B935A6}" type="slidenum">
              <a:rPr lang="en-US" smtClean="0"/>
              <a:t>19</a:t>
            </a:fld>
            <a:endParaRPr lang="en-US" dirty="0"/>
          </a:p>
        </p:txBody>
      </p:sp>
    </p:spTree>
    <p:extLst>
      <p:ext uri="{BB962C8B-B14F-4D97-AF65-F5344CB8AC3E}">
        <p14:creationId xmlns:p14="http://schemas.microsoft.com/office/powerpoint/2010/main" val="91474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E34A-FC53-F84A-9079-448300C98576}"/>
              </a:ext>
            </a:extLst>
          </p:cNvPr>
          <p:cNvSpPr>
            <a:spLocks noGrp="1"/>
          </p:cNvSpPr>
          <p:nvPr>
            <p:ph type="ctrTitle"/>
          </p:nvPr>
        </p:nvSpPr>
        <p:spPr>
          <a:xfrm>
            <a:off x="1524000" y="253999"/>
            <a:ext cx="9144000" cy="1107849"/>
          </a:xfrm>
        </p:spPr>
        <p:txBody>
          <a:bodyPr/>
          <a:lstStyle/>
          <a:p>
            <a:r>
              <a:rPr lang="en-GB" dirty="0"/>
              <a:t>Prayers for forgiveness and reconciliation</a:t>
            </a:r>
          </a:p>
        </p:txBody>
      </p:sp>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20</a:t>
            </a:fld>
            <a:endParaRPr lang="en-US" dirty="0"/>
          </a:p>
        </p:txBody>
      </p:sp>
      <p:sp>
        <p:nvSpPr>
          <p:cNvPr id="8" name="Subtitle 2">
            <a:extLst>
              <a:ext uri="{FF2B5EF4-FFF2-40B4-BE49-F238E27FC236}">
                <a16:creationId xmlns:a16="http://schemas.microsoft.com/office/drawing/2014/main" id="{DDE45A73-567E-BB47-B63C-397C295ED3FC}"/>
              </a:ext>
            </a:extLst>
          </p:cNvPr>
          <p:cNvSpPr txBox="1">
            <a:spLocks/>
          </p:cNvSpPr>
          <p:nvPr/>
        </p:nvSpPr>
        <p:spPr>
          <a:xfrm>
            <a:off x="1524000" y="1611190"/>
            <a:ext cx="9144000" cy="52371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rgbClr val="E79932"/>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rgbClr val="E79932"/>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rgbClr val="E79932"/>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Prayer 1</a:t>
            </a:r>
          </a:p>
          <a:p>
            <a:r>
              <a:rPr lang="en-GB" sz="2500" dirty="0">
                <a:solidFill>
                  <a:schemeClr val="bg1"/>
                </a:solidFill>
              </a:rPr>
              <a:t>O Holy God, we know we have fallen short.</a:t>
            </a:r>
            <a:br>
              <a:rPr lang="en-GB" sz="2500" dirty="0">
                <a:solidFill>
                  <a:schemeClr val="bg1"/>
                </a:solidFill>
              </a:rPr>
            </a:br>
            <a:r>
              <a:rPr lang="en-GB" sz="2500" dirty="0">
                <a:solidFill>
                  <a:schemeClr val="bg1"/>
                </a:solidFill>
              </a:rPr>
              <a:t>We turn our backs when we could embrace.</a:t>
            </a:r>
            <a:br>
              <a:rPr lang="en-GB" sz="2500" dirty="0">
                <a:solidFill>
                  <a:schemeClr val="bg1"/>
                </a:solidFill>
              </a:rPr>
            </a:br>
            <a:r>
              <a:rPr lang="en-GB" sz="2500" dirty="0">
                <a:solidFill>
                  <a:schemeClr val="bg1"/>
                </a:solidFill>
              </a:rPr>
              <a:t>We remain silent when we could speak.</a:t>
            </a:r>
            <a:br>
              <a:rPr lang="en-GB" sz="2500" dirty="0">
                <a:solidFill>
                  <a:schemeClr val="bg1"/>
                </a:solidFill>
              </a:rPr>
            </a:br>
            <a:r>
              <a:rPr lang="en-GB" sz="2500" dirty="0">
                <a:solidFill>
                  <a:schemeClr val="bg1"/>
                </a:solidFill>
              </a:rPr>
              <a:t>We speak when we could listen.</a:t>
            </a:r>
            <a:br>
              <a:rPr lang="en-GB" sz="2500" dirty="0">
                <a:solidFill>
                  <a:schemeClr val="bg1"/>
                </a:solidFill>
              </a:rPr>
            </a:br>
            <a:r>
              <a:rPr lang="en-GB" sz="2500" dirty="0">
                <a:solidFill>
                  <a:schemeClr val="bg1"/>
                </a:solidFill>
              </a:rPr>
              <a:t>We close the door when we could fling it wide open.</a:t>
            </a:r>
            <a:br>
              <a:rPr lang="en-GB" sz="2500" dirty="0">
                <a:solidFill>
                  <a:schemeClr val="bg1"/>
                </a:solidFill>
              </a:rPr>
            </a:br>
            <a:r>
              <a:rPr lang="en-GB" sz="2500" dirty="0">
                <a:solidFill>
                  <a:schemeClr val="bg1"/>
                </a:solidFill>
              </a:rPr>
              <a:t>We judge when we could seek understanding.</a:t>
            </a:r>
            <a:br>
              <a:rPr lang="en-GB" sz="2500" dirty="0">
                <a:solidFill>
                  <a:schemeClr val="bg1"/>
                </a:solidFill>
              </a:rPr>
            </a:br>
            <a:r>
              <a:rPr lang="en-GB" sz="2500" dirty="0">
                <a:solidFill>
                  <a:schemeClr val="bg1"/>
                </a:solidFill>
              </a:rPr>
              <a:t>We cling when we could give.</a:t>
            </a:r>
            <a:br>
              <a:rPr lang="en-GB" sz="2500" dirty="0">
                <a:solidFill>
                  <a:schemeClr val="bg1"/>
                </a:solidFill>
              </a:rPr>
            </a:br>
            <a:r>
              <a:rPr lang="en-GB" sz="2500" dirty="0">
                <a:solidFill>
                  <a:schemeClr val="bg1"/>
                </a:solidFill>
              </a:rPr>
              <a:t>Forgive us, O God, for being so very human at times,</a:t>
            </a:r>
            <a:br>
              <a:rPr lang="en-GB" sz="2500" dirty="0">
                <a:solidFill>
                  <a:schemeClr val="bg1"/>
                </a:solidFill>
              </a:rPr>
            </a:br>
            <a:r>
              <a:rPr lang="en-GB" sz="2500" dirty="0">
                <a:solidFill>
                  <a:schemeClr val="bg1"/>
                </a:solidFill>
              </a:rPr>
              <a:t>and help us to continue to grow into the people you created us to be, through Christ our Lord.</a:t>
            </a:r>
          </a:p>
          <a:p>
            <a:r>
              <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AMEN</a:t>
            </a:r>
          </a:p>
        </p:txBody>
      </p:sp>
    </p:spTree>
    <p:extLst>
      <p:ext uri="{BB962C8B-B14F-4D97-AF65-F5344CB8AC3E}">
        <p14:creationId xmlns:p14="http://schemas.microsoft.com/office/powerpoint/2010/main" val="2262327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21</a:t>
            </a:fld>
            <a:endParaRPr lang="en-US" dirty="0"/>
          </a:p>
        </p:txBody>
      </p:sp>
      <p:sp>
        <p:nvSpPr>
          <p:cNvPr id="8" name="Subtitle 2">
            <a:extLst>
              <a:ext uri="{FF2B5EF4-FFF2-40B4-BE49-F238E27FC236}">
                <a16:creationId xmlns:a16="http://schemas.microsoft.com/office/drawing/2014/main" id="{DDE45A73-567E-BB47-B63C-397C295ED3FC}"/>
              </a:ext>
            </a:extLst>
          </p:cNvPr>
          <p:cNvSpPr txBox="1">
            <a:spLocks/>
          </p:cNvSpPr>
          <p:nvPr/>
        </p:nvSpPr>
        <p:spPr>
          <a:xfrm>
            <a:off x="1523999" y="910921"/>
            <a:ext cx="7834133" cy="52371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rgbClr val="E79932"/>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rgbClr val="E79932"/>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rgbClr val="E79932"/>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Prayer 2</a:t>
            </a:r>
          </a:p>
          <a:p>
            <a:r>
              <a:rPr lang="en-GB" sz="2500" dirty="0">
                <a:solidFill>
                  <a:schemeClr val="bg1"/>
                </a:solidFill>
              </a:rPr>
              <a:t>Great and gracious God, </a:t>
            </a:r>
            <a:br>
              <a:rPr lang="en-GB" sz="2500" dirty="0">
                <a:solidFill>
                  <a:schemeClr val="bg1"/>
                </a:solidFill>
              </a:rPr>
            </a:br>
            <a:r>
              <a:rPr lang="en-GB" sz="2500" dirty="0">
                <a:solidFill>
                  <a:schemeClr val="bg1"/>
                </a:solidFill>
              </a:rPr>
              <a:t>For apathy,</a:t>
            </a:r>
            <a:br>
              <a:rPr lang="en-GB" sz="2500" dirty="0">
                <a:solidFill>
                  <a:schemeClr val="bg1"/>
                </a:solidFill>
              </a:rPr>
            </a:br>
            <a:r>
              <a:rPr lang="en-GB" sz="2500" dirty="0">
                <a:solidFill>
                  <a:schemeClr val="bg1"/>
                </a:solidFill>
              </a:rPr>
              <a:t>For meanness,</a:t>
            </a:r>
            <a:br>
              <a:rPr lang="en-GB" sz="2500" dirty="0">
                <a:solidFill>
                  <a:schemeClr val="bg1"/>
                </a:solidFill>
              </a:rPr>
            </a:br>
            <a:r>
              <a:rPr lang="en-GB" sz="2500" dirty="0">
                <a:solidFill>
                  <a:schemeClr val="bg1"/>
                </a:solidFill>
              </a:rPr>
              <a:t>For boredom,</a:t>
            </a:r>
            <a:br>
              <a:rPr lang="en-GB" sz="2500" dirty="0">
                <a:solidFill>
                  <a:schemeClr val="bg1"/>
                </a:solidFill>
              </a:rPr>
            </a:br>
            <a:r>
              <a:rPr lang="en-GB" sz="2500" dirty="0">
                <a:solidFill>
                  <a:schemeClr val="bg1"/>
                </a:solidFill>
              </a:rPr>
              <a:t>For pride,</a:t>
            </a:r>
            <a:br>
              <a:rPr lang="en-GB" sz="2500" dirty="0">
                <a:solidFill>
                  <a:schemeClr val="bg1"/>
                </a:solidFill>
              </a:rPr>
            </a:br>
            <a:r>
              <a:rPr lang="en-GB" sz="2500" dirty="0">
                <a:solidFill>
                  <a:schemeClr val="bg1"/>
                </a:solidFill>
              </a:rPr>
              <a:t>For judgment,</a:t>
            </a:r>
            <a:br>
              <a:rPr lang="en-GB" sz="2500" dirty="0">
                <a:solidFill>
                  <a:schemeClr val="bg1"/>
                </a:solidFill>
              </a:rPr>
            </a:br>
            <a:r>
              <a:rPr lang="en-GB" sz="2500" dirty="0">
                <a:solidFill>
                  <a:schemeClr val="bg1"/>
                </a:solidFill>
              </a:rPr>
              <a:t>For dismissal:</a:t>
            </a:r>
            <a:br>
              <a:rPr lang="en-GB" sz="2500" dirty="0">
                <a:solidFill>
                  <a:schemeClr val="bg1"/>
                </a:solidFill>
              </a:rPr>
            </a:br>
            <a:r>
              <a:rPr lang="en-GB" sz="2500" dirty="0">
                <a:solidFill>
                  <a:schemeClr val="bg1"/>
                </a:solidFill>
              </a:rPr>
              <a:t>For all those ways we hurt you by hurting each other and ourselves, forgive us. Turn us around to you;</a:t>
            </a:r>
            <a:br>
              <a:rPr lang="en-GB" sz="2500" dirty="0">
                <a:solidFill>
                  <a:schemeClr val="bg1"/>
                </a:solidFill>
              </a:rPr>
            </a:br>
            <a:r>
              <a:rPr lang="en-GB" sz="2500" dirty="0">
                <a:solidFill>
                  <a:schemeClr val="bg1"/>
                </a:solidFill>
              </a:rPr>
              <a:t>heal us, and make us whole, we pray. </a:t>
            </a:r>
          </a:p>
          <a:p>
            <a:r>
              <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AMEN</a:t>
            </a:r>
          </a:p>
        </p:txBody>
      </p:sp>
    </p:spTree>
    <p:extLst>
      <p:ext uri="{BB962C8B-B14F-4D97-AF65-F5344CB8AC3E}">
        <p14:creationId xmlns:p14="http://schemas.microsoft.com/office/powerpoint/2010/main" val="1437508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22</a:t>
            </a:fld>
            <a:endParaRPr lang="en-US" dirty="0"/>
          </a:p>
        </p:txBody>
      </p:sp>
      <p:sp>
        <p:nvSpPr>
          <p:cNvPr id="8" name="Subtitle 2">
            <a:extLst>
              <a:ext uri="{FF2B5EF4-FFF2-40B4-BE49-F238E27FC236}">
                <a16:creationId xmlns:a16="http://schemas.microsoft.com/office/drawing/2014/main" id="{DDE45A73-567E-BB47-B63C-397C295ED3FC}"/>
              </a:ext>
            </a:extLst>
          </p:cNvPr>
          <p:cNvSpPr txBox="1">
            <a:spLocks/>
          </p:cNvSpPr>
          <p:nvPr/>
        </p:nvSpPr>
        <p:spPr>
          <a:xfrm>
            <a:off x="1523999" y="910921"/>
            <a:ext cx="9159434" cy="52371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rgbClr val="E79932"/>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rgbClr val="E79932"/>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rgbClr val="E79932"/>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Prayer 3</a:t>
            </a:r>
          </a:p>
          <a:p>
            <a:r>
              <a:rPr lang="en-GB" sz="2500" dirty="0">
                <a:solidFill>
                  <a:schemeClr val="bg1"/>
                </a:solidFill>
              </a:rPr>
              <a:t>There are times, O God, when our greatest sin is not what we do but what we fail to do. For those times when we have not spoken up; for those times when we have not acted; for those times when we have not responded: forgive us.</a:t>
            </a:r>
          </a:p>
          <a:p>
            <a:r>
              <a:rPr lang="en-GB" sz="2500" dirty="0">
                <a:solidFill>
                  <a:schemeClr val="bg1"/>
                </a:solidFill>
              </a:rPr>
              <a:t>Give us courage to name what is wrong when we see it.</a:t>
            </a:r>
            <a:br>
              <a:rPr lang="en-GB" sz="2500" dirty="0">
                <a:solidFill>
                  <a:schemeClr val="bg1"/>
                </a:solidFill>
              </a:rPr>
            </a:br>
            <a:r>
              <a:rPr lang="en-GB" sz="2500" dirty="0">
                <a:solidFill>
                  <a:schemeClr val="bg1"/>
                </a:solidFill>
              </a:rPr>
              <a:t>Give us confidence to do what is hard.</a:t>
            </a:r>
            <a:br>
              <a:rPr lang="en-GB" sz="2500" dirty="0">
                <a:solidFill>
                  <a:schemeClr val="bg1"/>
                </a:solidFill>
              </a:rPr>
            </a:br>
            <a:r>
              <a:rPr lang="en-GB" sz="2500" dirty="0">
                <a:solidFill>
                  <a:schemeClr val="bg1"/>
                </a:solidFill>
              </a:rPr>
              <a:t>Give us grace to reach out when that is frightening or uncomfortable.</a:t>
            </a:r>
          </a:p>
          <a:p>
            <a:r>
              <a:rPr lang="en-GB" sz="2500" dirty="0">
                <a:solidFill>
                  <a:schemeClr val="bg1"/>
                </a:solidFill>
              </a:rPr>
              <a:t>This we pray in Jesus’ name. </a:t>
            </a:r>
          </a:p>
          <a:p>
            <a:r>
              <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AMEN</a:t>
            </a:r>
          </a:p>
        </p:txBody>
      </p:sp>
    </p:spTree>
    <p:extLst>
      <p:ext uri="{BB962C8B-B14F-4D97-AF65-F5344CB8AC3E}">
        <p14:creationId xmlns:p14="http://schemas.microsoft.com/office/powerpoint/2010/main" val="2888175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23</a:t>
            </a:fld>
            <a:endParaRPr lang="en-US" dirty="0"/>
          </a:p>
        </p:txBody>
      </p:sp>
      <p:sp>
        <p:nvSpPr>
          <p:cNvPr id="8" name="Subtitle 2">
            <a:extLst>
              <a:ext uri="{FF2B5EF4-FFF2-40B4-BE49-F238E27FC236}">
                <a16:creationId xmlns:a16="http://schemas.microsoft.com/office/drawing/2014/main" id="{DDE45A73-567E-BB47-B63C-397C295ED3FC}"/>
              </a:ext>
            </a:extLst>
          </p:cNvPr>
          <p:cNvSpPr txBox="1">
            <a:spLocks/>
          </p:cNvSpPr>
          <p:nvPr/>
        </p:nvSpPr>
        <p:spPr>
          <a:xfrm>
            <a:off x="1523999" y="696789"/>
            <a:ext cx="9159434" cy="52371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rgbClr val="E79932"/>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rgbClr val="E79932"/>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rgbClr val="E79932"/>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Prayer 4</a:t>
            </a:r>
          </a:p>
          <a:p>
            <a:r>
              <a:rPr lang="en-GB" sz="2500" dirty="0">
                <a:solidFill>
                  <a:schemeClr val="bg1"/>
                </a:solidFill>
              </a:rPr>
              <a:t>Holy God, we are an imperfect people and we need your love.</a:t>
            </a:r>
          </a:p>
          <a:p>
            <a:r>
              <a:rPr lang="en-GB" sz="2500" dirty="0">
                <a:solidFill>
                  <a:schemeClr val="bg1"/>
                </a:solidFill>
              </a:rPr>
              <a:t>Forgive us when we ignore your children who cry out in distress.</a:t>
            </a:r>
          </a:p>
          <a:p>
            <a:r>
              <a:rPr lang="en-GB" sz="2500" dirty="0">
                <a:solidFill>
                  <a:schemeClr val="bg1"/>
                </a:solidFill>
              </a:rPr>
              <a:t>Forgive us when we choose not to see those who frighten us, or those who bother us, or those who remind us too much of ourselves.</a:t>
            </a:r>
          </a:p>
          <a:p>
            <a:r>
              <a:rPr lang="en-GB" sz="2500" dirty="0">
                <a:solidFill>
                  <a:schemeClr val="bg1"/>
                </a:solidFill>
              </a:rPr>
              <a:t>Forgive us when we put rules ahead of people and choose legality over kindness and judgment that lacks mercy.</a:t>
            </a:r>
          </a:p>
          <a:p>
            <a:r>
              <a:rPr lang="en-GB" sz="2500" dirty="0">
                <a:solidFill>
                  <a:schemeClr val="bg1"/>
                </a:solidFill>
              </a:rPr>
              <a:t>Enable us to see as you see, the wide vistas open to the possibility of compassion and grace.</a:t>
            </a:r>
          </a:p>
          <a:p>
            <a:r>
              <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AMEN</a:t>
            </a:r>
          </a:p>
        </p:txBody>
      </p:sp>
    </p:spTree>
    <p:extLst>
      <p:ext uri="{BB962C8B-B14F-4D97-AF65-F5344CB8AC3E}">
        <p14:creationId xmlns:p14="http://schemas.microsoft.com/office/powerpoint/2010/main" val="3541497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DA0641A-B400-454D-BFCC-2AB3BF3C4756}"/>
              </a:ext>
            </a:extLst>
          </p:cNvPr>
          <p:cNvSpPr>
            <a:spLocks noGrp="1"/>
          </p:cNvSpPr>
          <p:nvPr>
            <p:ph type="subTitle" idx="1"/>
          </p:nvPr>
        </p:nvSpPr>
        <p:spPr>
          <a:xfrm>
            <a:off x="1524000" y="1773465"/>
            <a:ext cx="9144000" cy="4765447"/>
          </a:xfrm>
        </p:spPr>
        <p:txBody>
          <a:bodyPr>
            <a:noAutofit/>
          </a:bodyPr>
          <a:lstStyle/>
          <a:p>
            <a:r>
              <a:rPr lang="en-GB" dirty="0"/>
              <a:t>In Christ alone my hope is found,</a:t>
            </a:r>
            <a:br>
              <a:rPr lang="en-GB" dirty="0"/>
            </a:br>
            <a:r>
              <a:rPr lang="en-GB" dirty="0"/>
              <a:t>He is my light, my strength, my song</a:t>
            </a:r>
            <a:br>
              <a:rPr lang="en-GB" dirty="0"/>
            </a:br>
            <a:r>
              <a:rPr lang="en-GB" dirty="0"/>
              <a:t>This Cornerstone, this solid Ground</a:t>
            </a:r>
            <a:br>
              <a:rPr lang="en-GB" dirty="0"/>
            </a:br>
            <a:r>
              <a:rPr lang="en-GB" dirty="0"/>
              <a:t>Firm through the fiercest drought and storm.</a:t>
            </a:r>
            <a:br>
              <a:rPr lang="en-GB" dirty="0"/>
            </a:br>
            <a:r>
              <a:rPr lang="en-GB" dirty="0"/>
              <a:t>What heights of love, what depths of peace</a:t>
            </a:r>
            <a:br>
              <a:rPr lang="en-GB" dirty="0"/>
            </a:br>
            <a:r>
              <a:rPr lang="en-GB" dirty="0"/>
              <a:t>When fears are stilled, when strivings cease</a:t>
            </a:r>
            <a:br>
              <a:rPr lang="en-GB" dirty="0"/>
            </a:br>
            <a:r>
              <a:rPr lang="en-GB" dirty="0"/>
              <a:t>My Comforter, my All in All</a:t>
            </a:r>
            <a:br>
              <a:rPr lang="en-GB" dirty="0"/>
            </a:br>
            <a:r>
              <a:rPr lang="en-GB" dirty="0"/>
              <a:t>Here in the love of Christ I stand.</a:t>
            </a:r>
          </a:p>
        </p:txBody>
      </p:sp>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24</a:t>
            </a:fld>
            <a:endParaRPr lang="en-US" dirty="0"/>
          </a:p>
        </p:txBody>
      </p:sp>
      <p:sp>
        <p:nvSpPr>
          <p:cNvPr id="5" name="Subtitle 2">
            <a:extLst>
              <a:ext uri="{FF2B5EF4-FFF2-40B4-BE49-F238E27FC236}">
                <a16:creationId xmlns:a16="http://schemas.microsoft.com/office/drawing/2014/main" id="{A34D27CF-EEF1-994D-84C4-506B20275BD5}"/>
              </a:ext>
            </a:extLst>
          </p:cNvPr>
          <p:cNvSpPr txBox="1">
            <a:spLocks/>
          </p:cNvSpPr>
          <p:nvPr/>
        </p:nvSpPr>
        <p:spPr>
          <a:xfrm>
            <a:off x="1523999" y="696789"/>
            <a:ext cx="9159434" cy="8941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rgbClr val="E79932"/>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rgbClr val="E79932"/>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rgbClr val="E79932"/>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rgbClr val="E79932"/>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500" dirty="0">
                <a:solidFill>
                  <a:srgbClr val="00A6A9"/>
                </a:solidFill>
                <a:latin typeface="Lato Medium" panose="020F0502020204030203" pitchFamily="34" charset="0"/>
                <a:ea typeface="Lato Medium" panose="020F0502020204030203" pitchFamily="34" charset="0"/>
                <a:cs typeface="Lato Medium" panose="020F0502020204030203" pitchFamily="34" charset="0"/>
              </a:rPr>
              <a:t>Closing Song</a:t>
            </a:r>
            <a:endParaRPr lang="en-GB" sz="2500" dirty="0">
              <a:solidFill>
                <a:srgbClr val="00A6A9"/>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509204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25</a:t>
            </a:fld>
            <a:endParaRPr lang="en-US" dirty="0"/>
          </a:p>
        </p:txBody>
      </p:sp>
      <p:sp>
        <p:nvSpPr>
          <p:cNvPr id="5" name="Subtitle 2">
            <a:extLst>
              <a:ext uri="{FF2B5EF4-FFF2-40B4-BE49-F238E27FC236}">
                <a16:creationId xmlns:a16="http://schemas.microsoft.com/office/drawing/2014/main" id="{9438516F-06CE-F145-A487-D35220F6FF60}"/>
              </a:ext>
            </a:extLst>
          </p:cNvPr>
          <p:cNvSpPr txBox="1">
            <a:spLocks/>
          </p:cNvSpPr>
          <p:nvPr/>
        </p:nvSpPr>
        <p:spPr>
          <a:xfrm>
            <a:off x="1524000" y="1773465"/>
            <a:ext cx="9144000" cy="47654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chemeClr val="bg1"/>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chemeClr val="bg1"/>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chemeClr val="bg1"/>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chemeClr val="bg1"/>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chemeClr val="bg1"/>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In Christ alone! - who took on flesh,</a:t>
            </a:r>
            <a:br>
              <a:rPr lang="en-GB" dirty="0"/>
            </a:br>
            <a:r>
              <a:rPr lang="en-GB" dirty="0"/>
              <a:t>Fullness of God in helpless babe.</a:t>
            </a:r>
            <a:br>
              <a:rPr lang="en-GB" dirty="0"/>
            </a:br>
            <a:r>
              <a:rPr lang="en-GB" dirty="0"/>
              <a:t>This gift of love and righteousness,</a:t>
            </a:r>
            <a:br>
              <a:rPr lang="en-GB" dirty="0"/>
            </a:br>
            <a:r>
              <a:rPr lang="en-GB" dirty="0"/>
              <a:t>Scorned by the ones He came to save</a:t>
            </a:r>
            <a:br>
              <a:rPr lang="en-GB" dirty="0"/>
            </a:br>
            <a:r>
              <a:rPr lang="en-GB" dirty="0"/>
              <a:t>Till on that cross as Jesus died,</a:t>
            </a:r>
            <a:br>
              <a:rPr lang="en-GB" dirty="0"/>
            </a:br>
            <a:r>
              <a:rPr lang="en-GB" dirty="0"/>
              <a:t>The wrath of God was satisfied </a:t>
            </a:r>
            <a:br>
              <a:rPr lang="en-GB" dirty="0"/>
            </a:br>
            <a:r>
              <a:rPr lang="en-GB" dirty="0"/>
              <a:t>For every sin on Him was laid</a:t>
            </a:r>
            <a:br>
              <a:rPr lang="en-GB" dirty="0"/>
            </a:br>
            <a:r>
              <a:rPr lang="en-GB" dirty="0"/>
              <a:t>Here in the death of Christ I live.</a:t>
            </a:r>
          </a:p>
        </p:txBody>
      </p:sp>
    </p:spTree>
    <p:extLst>
      <p:ext uri="{BB962C8B-B14F-4D97-AF65-F5344CB8AC3E}">
        <p14:creationId xmlns:p14="http://schemas.microsoft.com/office/powerpoint/2010/main" val="4209973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DA0641A-B400-454D-BFCC-2AB3BF3C4756}"/>
              </a:ext>
            </a:extLst>
          </p:cNvPr>
          <p:cNvSpPr>
            <a:spLocks noGrp="1"/>
          </p:cNvSpPr>
          <p:nvPr>
            <p:ph type="subTitle" idx="1"/>
          </p:nvPr>
        </p:nvSpPr>
        <p:spPr>
          <a:xfrm>
            <a:off x="1524000" y="1773465"/>
            <a:ext cx="9144000" cy="4765447"/>
          </a:xfrm>
        </p:spPr>
        <p:txBody>
          <a:bodyPr>
            <a:noAutofit/>
          </a:bodyPr>
          <a:lstStyle/>
          <a:p>
            <a:r>
              <a:rPr lang="en-GB" dirty="0"/>
              <a:t>There in the ground His body lay,</a:t>
            </a:r>
            <a:br>
              <a:rPr lang="en-GB" dirty="0"/>
            </a:br>
            <a:r>
              <a:rPr lang="en-GB" dirty="0"/>
              <a:t>Light of the world by darkness slain:</a:t>
            </a:r>
            <a:br>
              <a:rPr lang="en-GB" dirty="0"/>
            </a:br>
            <a:r>
              <a:rPr lang="en-GB" dirty="0"/>
              <a:t>Then bursting forth in glorious day</a:t>
            </a:r>
            <a:br>
              <a:rPr lang="en-GB" dirty="0"/>
            </a:br>
            <a:r>
              <a:rPr lang="en-GB" dirty="0"/>
              <a:t>Up from the grave He rose again</a:t>
            </a:r>
            <a:br>
              <a:rPr lang="en-GB" dirty="0"/>
            </a:br>
            <a:r>
              <a:rPr lang="en-GB" dirty="0"/>
              <a:t>And as He stands in victory</a:t>
            </a:r>
            <a:br>
              <a:rPr lang="en-GB" dirty="0"/>
            </a:br>
            <a:r>
              <a:rPr lang="en-GB" dirty="0"/>
              <a:t>Sin’s curse has lost its grip on me,</a:t>
            </a:r>
            <a:br>
              <a:rPr lang="en-GB" dirty="0"/>
            </a:br>
            <a:r>
              <a:rPr lang="en-GB" dirty="0"/>
              <a:t>For I am His and He is mine </a:t>
            </a:r>
            <a:br>
              <a:rPr lang="en-GB" dirty="0"/>
            </a:br>
            <a:r>
              <a:rPr lang="en-GB" dirty="0"/>
              <a:t>Bought with the precious blood of Christ.</a:t>
            </a:r>
          </a:p>
        </p:txBody>
      </p:sp>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26</a:t>
            </a:fld>
            <a:endParaRPr lang="en-US" dirty="0"/>
          </a:p>
        </p:txBody>
      </p:sp>
    </p:spTree>
    <p:extLst>
      <p:ext uri="{BB962C8B-B14F-4D97-AF65-F5344CB8AC3E}">
        <p14:creationId xmlns:p14="http://schemas.microsoft.com/office/powerpoint/2010/main" val="477650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53FB2E-646E-D84D-B0F4-7D8A872C3758}"/>
              </a:ext>
            </a:extLst>
          </p:cNvPr>
          <p:cNvSpPr>
            <a:spLocks noGrp="1"/>
          </p:cNvSpPr>
          <p:nvPr>
            <p:ph type="sldNum" sz="quarter" idx="12"/>
          </p:nvPr>
        </p:nvSpPr>
        <p:spPr/>
        <p:txBody>
          <a:bodyPr/>
          <a:lstStyle/>
          <a:p>
            <a:r>
              <a:rPr lang="en-US" dirty="0"/>
              <a:t>S2:</a:t>
            </a:r>
            <a:fld id="{A1EFA830-C739-C143-8EE5-C59067B935A6}" type="slidenum">
              <a:rPr lang="en-US" smtClean="0"/>
              <a:t>27</a:t>
            </a:fld>
            <a:endParaRPr lang="en-US" dirty="0"/>
          </a:p>
        </p:txBody>
      </p:sp>
      <p:sp>
        <p:nvSpPr>
          <p:cNvPr id="5" name="Subtitle 2">
            <a:extLst>
              <a:ext uri="{FF2B5EF4-FFF2-40B4-BE49-F238E27FC236}">
                <a16:creationId xmlns:a16="http://schemas.microsoft.com/office/drawing/2014/main" id="{9438516F-06CE-F145-A487-D35220F6FF60}"/>
              </a:ext>
            </a:extLst>
          </p:cNvPr>
          <p:cNvSpPr txBox="1">
            <a:spLocks/>
          </p:cNvSpPr>
          <p:nvPr/>
        </p:nvSpPr>
        <p:spPr>
          <a:xfrm>
            <a:off x="1524000" y="1773465"/>
            <a:ext cx="9144000" cy="47654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chemeClr val="bg1"/>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chemeClr val="bg1"/>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chemeClr val="bg1"/>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chemeClr val="bg1"/>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chemeClr val="bg1"/>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No guilt in life, no fear in death,</a:t>
            </a:r>
            <a:br>
              <a:rPr lang="en-GB" dirty="0"/>
            </a:br>
            <a:r>
              <a:rPr lang="en-GB" dirty="0"/>
              <a:t>This is the power of Christ in me</a:t>
            </a:r>
            <a:br>
              <a:rPr lang="en-GB" dirty="0"/>
            </a:br>
            <a:r>
              <a:rPr lang="en-GB" dirty="0"/>
              <a:t>From life’s first cry to final breath,</a:t>
            </a:r>
            <a:br>
              <a:rPr lang="en-GB" dirty="0"/>
            </a:br>
            <a:r>
              <a:rPr lang="en-GB" dirty="0"/>
              <a:t>Jesus commands my destiny</a:t>
            </a:r>
            <a:br>
              <a:rPr lang="en-GB" dirty="0"/>
            </a:br>
            <a:r>
              <a:rPr lang="en-GB" dirty="0"/>
              <a:t>No power of hell, no scheme of man,</a:t>
            </a:r>
            <a:br>
              <a:rPr lang="en-GB" dirty="0"/>
            </a:br>
            <a:r>
              <a:rPr lang="en-GB" dirty="0"/>
              <a:t>Can ever pluck me from His hand</a:t>
            </a:r>
            <a:br>
              <a:rPr lang="en-GB" dirty="0"/>
            </a:br>
            <a:r>
              <a:rPr lang="en-GB" dirty="0"/>
              <a:t>Till He returns or calls me home</a:t>
            </a:r>
            <a:br>
              <a:rPr lang="en-GB" dirty="0"/>
            </a:br>
            <a:r>
              <a:rPr lang="en-GB" dirty="0"/>
              <a:t>Here in the power of Christ I’ll stand.</a:t>
            </a:r>
          </a:p>
        </p:txBody>
      </p:sp>
    </p:spTree>
    <p:extLst>
      <p:ext uri="{BB962C8B-B14F-4D97-AF65-F5344CB8AC3E}">
        <p14:creationId xmlns:p14="http://schemas.microsoft.com/office/powerpoint/2010/main" val="1582891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church&#10;&#10;Description automatically generated">
            <a:extLst>
              <a:ext uri="{FF2B5EF4-FFF2-40B4-BE49-F238E27FC236}">
                <a16:creationId xmlns:a16="http://schemas.microsoft.com/office/drawing/2014/main" id="{A784AB19-70E7-054C-82FA-EFDB90631C2F}"/>
              </a:ext>
            </a:extLst>
          </p:cNvPr>
          <p:cNvPicPr>
            <a:picLocks noChangeAspect="1"/>
          </p:cNvPicPr>
          <p:nvPr/>
        </p:nvPicPr>
        <p:blipFill rotWithShape="1">
          <a:blip r:embed="rId2"/>
          <a:srcRect t="13887" b="1768"/>
          <a:stretch/>
        </p:blipFill>
        <p:spPr>
          <a:xfrm>
            <a:off x="0" y="0"/>
            <a:ext cx="12192000" cy="6858000"/>
          </a:xfrm>
          <a:prstGeom prst="rect">
            <a:avLst/>
          </a:prstGeom>
        </p:spPr>
      </p:pic>
      <p:pic>
        <p:nvPicPr>
          <p:cNvPr id="8" name="Picture 7" descr="A picture containing sitting, meter&#10;&#10;Description automatically generated">
            <a:extLst>
              <a:ext uri="{FF2B5EF4-FFF2-40B4-BE49-F238E27FC236}">
                <a16:creationId xmlns:a16="http://schemas.microsoft.com/office/drawing/2014/main" id="{DBBDBFEC-239D-CC4A-89CD-C2C283D98DAD}"/>
              </a:ext>
            </a:extLst>
          </p:cNvPr>
          <p:cNvPicPr>
            <a:picLocks noChangeAspect="1"/>
          </p:cNvPicPr>
          <p:nvPr/>
        </p:nvPicPr>
        <p:blipFill>
          <a:blip r:embed="rId3"/>
          <a:stretch>
            <a:fillRect/>
          </a:stretch>
        </p:blipFill>
        <p:spPr>
          <a:xfrm>
            <a:off x="8818483" y="5887813"/>
            <a:ext cx="3105002" cy="638958"/>
          </a:xfrm>
          <a:prstGeom prst="rect">
            <a:avLst/>
          </a:prstGeom>
        </p:spPr>
      </p:pic>
    </p:spTree>
    <p:extLst>
      <p:ext uri="{BB962C8B-B14F-4D97-AF65-F5344CB8AC3E}">
        <p14:creationId xmlns:p14="http://schemas.microsoft.com/office/powerpoint/2010/main" val="193074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E9737F-1BB1-914B-B5D9-123820A2C0DE}"/>
              </a:ext>
            </a:extLst>
          </p:cNvPr>
          <p:cNvSpPr>
            <a:spLocks noGrp="1"/>
          </p:cNvSpPr>
          <p:nvPr>
            <p:ph type="sldNum" sz="quarter" idx="12"/>
          </p:nvPr>
        </p:nvSpPr>
        <p:spPr/>
        <p:txBody>
          <a:bodyPr/>
          <a:lstStyle/>
          <a:p>
            <a:r>
              <a:rPr lang="en-US" dirty="0"/>
              <a:t>S4:</a:t>
            </a:r>
            <a:fld id="{A1EFA830-C739-C143-8EE5-C59067B935A6}" type="slidenum">
              <a:rPr lang="en-US" smtClean="0"/>
              <a:t>2</a:t>
            </a:fld>
            <a:endParaRPr lang="en-US" dirty="0"/>
          </a:p>
        </p:txBody>
      </p:sp>
      <p:sp>
        <p:nvSpPr>
          <p:cNvPr id="6" name="Subtitle 2">
            <a:extLst>
              <a:ext uri="{FF2B5EF4-FFF2-40B4-BE49-F238E27FC236}">
                <a16:creationId xmlns:a16="http://schemas.microsoft.com/office/drawing/2014/main" id="{C67E31DF-D81F-7747-8F6D-50E6A10B8DB2}"/>
              </a:ext>
            </a:extLst>
          </p:cNvPr>
          <p:cNvSpPr txBox="1">
            <a:spLocks/>
          </p:cNvSpPr>
          <p:nvPr/>
        </p:nvSpPr>
        <p:spPr>
          <a:xfrm>
            <a:off x="888999" y="351427"/>
            <a:ext cx="10414001" cy="43240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3000" b="0" i="1" kern="1200">
                <a:solidFill>
                  <a:schemeClr val="bg1"/>
                </a:solidFill>
                <a:latin typeface="Proxima Nova Light"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1" kern="1200">
                <a:solidFill>
                  <a:schemeClr val="bg1"/>
                </a:solidFill>
                <a:latin typeface="Proxima Nova Light"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1" kern="1200">
                <a:solidFill>
                  <a:schemeClr val="bg1"/>
                </a:solidFill>
                <a:latin typeface="Proxima Nova Light"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a:solidFill>
                  <a:schemeClr val="bg1"/>
                </a:solidFill>
                <a:latin typeface="Proxima Nova Light"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a:solidFill>
                  <a:schemeClr val="bg1"/>
                </a:solidFill>
                <a:latin typeface="Proxima Nova Light"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a:t>As we journey together </a:t>
            </a:r>
            <a:br>
              <a:rPr lang="en-GB"/>
            </a:br>
            <a:r>
              <a:rPr lang="en-GB"/>
              <a:t>Help us  </a:t>
            </a:r>
            <a:br>
              <a:rPr lang="en-GB"/>
            </a:br>
            <a:r>
              <a:rPr lang="en-GB"/>
              <a:t>To be treated with care </a:t>
            </a:r>
            <a:br>
              <a:rPr lang="en-GB"/>
            </a:br>
            <a:r>
              <a:rPr lang="en-GB"/>
              <a:t>And met with love </a:t>
            </a:r>
          </a:p>
          <a:p>
            <a:r>
              <a:rPr lang="en-GB"/>
              <a:t>To listen to the voices of those least heard </a:t>
            </a:r>
            <a:br>
              <a:rPr lang="en-GB"/>
            </a:br>
            <a:r>
              <a:rPr lang="en-GB"/>
              <a:t>And encourage  all views to be respected</a:t>
            </a:r>
            <a:br>
              <a:rPr lang="en-GB"/>
            </a:br>
            <a:r>
              <a:rPr lang="en-GB"/>
              <a:t>To seek to be genuine and honest</a:t>
            </a:r>
            <a:br>
              <a:rPr lang="en-GB"/>
            </a:br>
            <a:r>
              <a:rPr lang="en-GB"/>
              <a:t>And not speak in ways that cause harm </a:t>
            </a:r>
          </a:p>
          <a:p>
            <a:r>
              <a:rPr lang="en-GB"/>
              <a:t>To hold each other’s stories  in confidence </a:t>
            </a:r>
            <a:br>
              <a:rPr lang="en-GB"/>
            </a:br>
            <a:r>
              <a:rPr lang="en-GB"/>
              <a:t>And exercise grace in our words and actions.</a:t>
            </a:r>
          </a:p>
          <a:p>
            <a:r>
              <a:rPr lang="en-GB"/>
              <a:t>When disturbed or confused,</a:t>
            </a:r>
            <a:br>
              <a:rPr lang="en-GB"/>
            </a:br>
            <a:r>
              <a:rPr lang="en-GB"/>
              <a:t>To seek understanding</a:t>
            </a:r>
            <a:endParaRPr lang="en-GB" dirty="0"/>
          </a:p>
        </p:txBody>
      </p:sp>
    </p:spTree>
    <p:extLst>
      <p:ext uri="{BB962C8B-B14F-4D97-AF65-F5344CB8AC3E}">
        <p14:creationId xmlns:p14="http://schemas.microsoft.com/office/powerpoint/2010/main" val="2495279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67978A-3A39-054D-B386-69F52EB1AD44}"/>
              </a:ext>
            </a:extLst>
          </p:cNvPr>
          <p:cNvSpPr>
            <a:spLocks noGrp="1"/>
          </p:cNvSpPr>
          <p:nvPr>
            <p:ph type="subTitle" idx="1"/>
          </p:nvPr>
        </p:nvSpPr>
        <p:spPr>
          <a:xfrm>
            <a:off x="888999" y="1010214"/>
            <a:ext cx="10414001" cy="4324011"/>
          </a:xfrm>
        </p:spPr>
        <p:txBody>
          <a:bodyPr>
            <a:noAutofit/>
          </a:bodyPr>
          <a:lstStyle/>
          <a:p>
            <a:r>
              <a:rPr lang="en-GB" dirty="0"/>
              <a:t>When challenged or moved</a:t>
            </a:r>
            <a:br>
              <a:rPr lang="en-GB" dirty="0"/>
            </a:br>
            <a:r>
              <a:rPr lang="en-GB" dirty="0"/>
              <a:t>To embrace the learning </a:t>
            </a:r>
          </a:p>
          <a:p>
            <a:r>
              <a:rPr lang="en-GB" dirty="0"/>
              <a:t>Help us on this journey to be strangers no longer, </a:t>
            </a:r>
            <a:br>
              <a:rPr lang="en-GB" dirty="0"/>
            </a:br>
            <a:r>
              <a:rPr lang="en-GB" dirty="0"/>
              <a:t>But pilgrims on the way</a:t>
            </a:r>
            <a:br>
              <a:rPr lang="en-GB" dirty="0"/>
            </a:br>
            <a:r>
              <a:rPr lang="en-GB" dirty="0"/>
              <a:t>For the sake of Jesus </a:t>
            </a:r>
            <a:br>
              <a:rPr lang="en-GB" dirty="0"/>
            </a:br>
            <a:r>
              <a:rPr lang="en-GB" dirty="0"/>
              <a:t>Who walks with us, </a:t>
            </a:r>
            <a:br>
              <a:rPr lang="en-GB" dirty="0"/>
            </a:br>
            <a:r>
              <a:rPr lang="en-GB" dirty="0"/>
              <a:t>breaks bread for us to share,</a:t>
            </a:r>
            <a:br>
              <a:rPr lang="en-GB" dirty="0"/>
            </a:br>
            <a:r>
              <a:rPr lang="en-GB" dirty="0"/>
              <a:t>and opens our eyes.</a:t>
            </a:r>
          </a:p>
        </p:txBody>
      </p:sp>
      <p:sp>
        <p:nvSpPr>
          <p:cNvPr id="4" name="Slide Number Placeholder 3">
            <a:extLst>
              <a:ext uri="{FF2B5EF4-FFF2-40B4-BE49-F238E27FC236}">
                <a16:creationId xmlns:a16="http://schemas.microsoft.com/office/drawing/2014/main" id="{FDE9737F-1BB1-914B-B5D9-123820A2C0DE}"/>
              </a:ext>
            </a:extLst>
          </p:cNvPr>
          <p:cNvSpPr>
            <a:spLocks noGrp="1"/>
          </p:cNvSpPr>
          <p:nvPr>
            <p:ph type="sldNum" sz="quarter" idx="12"/>
          </p:nvPr>
        </p:nvSpPr>
        <p:spPr/>
        <p:txBody>
          <a:bodyPr/>
          <a:lstStyle/>
          <a:p>
            <a:r>
              <a:rPr lang="en-US" dirty="0"/>
              <a:t>S4:</a:t>
            </a:r>
            <a:fld id="{A1EFA830-C739-C143-8EE5-C59067B935A6}" type="slidenum">
              <a:rPr lang="en-US" smtClean="0"/>
              <a:t>3</a:t>
            </a:fld>
            <a:endParaRPr lang="en-US" dirty="0"/>
          </a:p>
        </p:txBody>
      </p:sp>
      <p:sp>
        <p:nvSpPr>
          <p:cNvPr id="5" name="Title 1">
            <a:extLst>
              <a:ext uri="{FF2B5EF4-FFF2-40B4-BE49-F238E27FC236}">
                <a16:creationId xmlns:a16="http://schemas.microsoft.com/office/drawing/2014/main" id="{F536B4B6-E645-D54A-873C-05E250F8F380}"/>
              </a:ext>
            </a:extLst>
          </p:cNvPr>
          <p:cNvSpPr>
            <a:spLocks noGrp="1"/>
          </p:cNvSpPr>
          <p:nvPr>
            <p:ph type="ctrTitle"/>
          </p:nvPr>
        </p:nvSpPr>
        <p:spPr>
          <a:xfrm>
            <a:off x="888999" y="4565539"/>
            <a:ext cx="10414001" cy="915872"/>
          </a:xfrm>
        </p:spPr>
        <p:txBody>
          <a:bodyPr>
            <a:noAutofit/>
          </a:bodyPr>
          <a:lstStyle/>
          <a:p>
            <a:r>
              <a:rPr lang="en-GB" sz="3000" dirty="0"/>
              <a:t>AMEN</a:t>
            </a:r>
          </a:p>
        </p:txBody>
      </p:sp>
    </p:spTree>
    <p:extLst>
      <p:ext uri="{BB962C8B-B14F-4D97-AF65-F5344CB8AC3E}">
        <p14:creationId xmlns:p14="http://schemas.microsoft.com/office/powerpoint/2010/main" val="4082423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E9737F-1BB1-914B-B5D9-123820A2C0DE}"/>
              </a:ext>
            </a:extLst>
          </p:cNvPr>
          <p:cNvSpPr>
            <a:spLocks noGrp="1"/>
          </p:cNvSpPr>
          <p:nvPr>
            <p:ph type="sldNum" sz="quarter" idx="12"/>
          </p:nvPr>
        </p:nvSpPr>
        <p:spPr/>
        <p:txBody>
          <a:bodyPr/>
          <a:lstStyle/>
          <a:p>
            <a:r>
              <a:rPr lang="en-US" dirty="0"/>
              <a:t>S4:</a:t>
            </a:r>
            <a:fld id="{A1EFA830-C739-C143-8EE5-C59067B935A6}" type="slidenum">
              <a:rPr lang="en-US" smtClean="0"/>
              <a:t>4</a:t>
            </a:fld>
            <a:endParaRPr lang="en-US" dirty="0"/>
          </a:p>
        </p:txBody>
      </p:sp>
    </p:spTree>
    <p:extLst>
      <p:ext uri="{BB962C8B-B14F-4D97-AF65-F5344CB8AC3E}">
        <p14:creationId xmlns:p14="http://schemas.microsoft.com/office/powerpoint/2010/main" val="4149529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D702-86F0-DD45-88E1-474E89026991}"/>
              </a:ext>
            </a:extLst>
          </p:cNvPr>
          <p:cNvSpPr>
            <a:spLocks noGrp="1"/>
          </p:cNvSpPr>
          <p:nvPr>
            <p:ph type="ctrTitle"/>
          </p:nvPr>
        </p:nvSpPr>
        <p:spPr>
          <a:xfrm>
            <a:off x="1524000" y="451105"/>
            <a:ext cx="9144000" cy="987552"/>
          </a:xfrm>
        </p:spPr>
        <p:txBody>
          <a:bodyPr>
            <a:normAutofit/>
          </a:bodyPr>
          <a:lstStyle/>
          <a:p>
            <a:r>
              <a:rPr lang="en-US" dirty="0"/>
              <a:t>Acts 10</a:t>
            </a:r>
          </a:p>
        </p:txBody>
      </p:sp>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1487425"/>
            <a:ext cx="9144000" cy="6215506"/>
          </a:xfrm>
        </p:spPr>
        <p:txBody>
          <a:bodyPr>
            <a:normAutofit/>
          </a:bodyPr>
          <a:lstStyle/>
          <a:p>
            <a:r>
              <a:rPr lang="en-GB" sz="2500" dirty="0"/>
              <a:t>In Caesarea there was a man named Cornelius, a centurion of the Italian Cohort, as it was called. </a:t>
            </a:r>
            <a:r>
              <a:rPr lang="en-GB" sz="2500" baseline="30000" dirty="0"/>
              <a:t>2 </a:t>
            </a:r>
            <a:r>
              <a:rPr lang="en-GB" sz="2500" dirty="0"/>
              <a:t>He was a devout man who feared God with all his household; he gave alms generously to the people and prayed constantly to God. </a:t>
            </a:r>
            <a:r>
              <a:rPr lang="en-GB" sz="2500" baseline="30000" dirty="0"/>
              <a:t>3 </a:t>
            </a:r>
            <a:r>
              <a:rPr lang="en-GB" sz="2500" dirty="0"/>
              <a:t>One afternoon at about three o’clock he had a vision in which he clearly saw an angel of God coming in and saying to him, “Cornelius.” </a:t>
            </a:r>
            <a:r>
              <a:rPr lang="en-GB" sz="2500" baseline="30000" dirty="0"/>
              <a:t>4 </a:t>
            </a:r>
            <a:r>
              <a:rPr lang="en-GB" sz="2500" dirty="0"/>
              <a:t>He stared at him in terror and said, “What is it, Lord?” He answered, “Your prayers and your alms have ascended as a memorial before God. </a:t>
            </a:r>
            <a:r>
              <a:rPr lang="en-GB" sz="2500" baseline="30000" dirty="0"/>
              <a:t>5 </a:t>
            </a:r>
            <a:r>
              <a:rPr lang="en-GB" sz="2500" dirty="0"/>
              <a:t>Now send men to Joppa for a certain Simon who is called Peter; </a:t>
            </a:r>
            <a:r>
              <a:rPr lang="en-GB" sz="2500" baseline="30000" dirty="0"/>
              <a:t>6 </a:t>
            </a:r>
            <a:r>
              <a:rPr lang="en-GB" sz="2500" dirty="0"/>
              <a:t>he is lodging with Simon, a tanner, whose house is by the seaside.” </a:t>
            </a:r>
            <a:r>
              <a:rPr lang="en-GB" sz="2500" baseline="30000" dirty="0"/>
              <a:t>7 </a:t>
            </a:r>
            <a:r>
              <a:rPr lang="en-GB" sz="2500" dirty="0"/>
              <a:t>When the angel who spoke to him had left, he called two of his slaves and a devout soldier from the ranks of those who served him, </a:t>
            </a:r>
            <a:r>
              <a:rPr lang="en-GB" sz="2500" baseline="30000" dirty="0"/>
              <a:t>8 </a:t>
            </a:r>
            <a:r>
              <a:rPr lang="en-GB" sz="2500" dirty="0"/>
              <a:t>and after telling them everything, he sent them to Joppa.</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5</a:t>
            </a:fld>
            <a:endParaRPr lang="en-US" dirty="0"/>
          </a:p>
        </p:txBody>
      </p:sp>
    </p:spTree>
    <p:extLst>
      <p:ext uri="{BB962C8B-B14F-4D97-AF65-F5344CB8AC3E}">
        <p14:creationId xmlns:p14="http://schemas.microsoft.com/office/powerpoint/2010/main" val="190756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858838"/>
            <a:ext cx="9144000" cy="5237162"/>
          </a:xfrm>
        </p:spPr>
        <p:txBody>
          <a:bodyPr>
            <a:noAutofit/>
          </a:bodyPr>
          <a:lstStyle/>
          <a:p>
            <a:r>
              <a:rPr lang="en-GB" sz="2500" baseline="30000" dirty="0"/>
              <a:t>9 </a:t>
            </a:r>
            <a:r>
              <a:rPr lang="en-GB" sz="2500" dirty="0"/>
              <a:t>About noon the next day, as they were on their journey and approaching the city, Peter went up on the roof to pray. </a:t>
            </a:r>
            <a:r>
              <a:rPr lang="en-GB" sz="2500" baseline="30000" dirty="0"/>
              <a:t>10 </a:t>
            </a:r>
            <a:r>
              <a:rPr lang="en-GB" sz="2500" dirty="0"/>
              <a:t>He became hungry and wanted something to eat; and while it was being prepared, he fell into a trance. </a:t>
            </a:r>
            <a:r>
              <a:rPr lang="en-GB" sz="2500" baseline="30000" dirty="0"/>
              <a:t>11 </a:t>
            </a:r>
            <a:r>
              <a:rPr lang="en-GB" sz="2500" dirty="0"/>
              <a:t>He saw the heaven opened and something like a large sheet coming down, being lowered to the ground by its four corners. </a:t>
            </a:r>
            <a:r>
              <a:rPr lang="en-GB" sz="2500" baseline="30000" dirty="0"/>
              <a:t>12 </a:t>
            </a:r>
            <a:r>
              <a:rPr lang="en-GB" sz="2500" dirty="0"/>
              <a:t>In it were all kinds of four-footed creatures and reptiles and birds of the air. </a:t>
            </a:r>
            <a:r>
              <a:rPr lang="en-GB" sz="2500" baseline="30000" dirty="0"/>
              <a:t>13 </a:t>
            </a:r>
            <a:r>
              <a:rPr lang="en-GB" sz="2500" dirty="0"/>
              <a:t>Then he heard a voice saying, “Get up, Peter; kill and eat.” </a:t>
            </a:r>
            <a:r>
              <a:rPr lang="en-GB" sz="2500" baseline="30000" dirty="0"/>
              <a:t>14 </a:t>
            </a:r>
            <a:r>
              <a:rPr lang="en-GB" sz="2500" dirty="0"/>
              <a:t>But Peter said, “By no means, Lord; for I have never eaten anything that is profane or unclean.” </a:t>
            </a:r>
            <a:r>
              <a:rPr lang="en-GB" sz="2500" baseline="30000" dirty="0"/>
              <a:t>15 </a:t>
            </a:r>
            <a:r>
              <a:rPr lang="en-GB" sz="2500" dirty="0"/>
              <a:t>The voice said to him again, a second time, “What God has made clean, you must not call profane.” </a:t>
            </a:r>
            <a:r>
              <a:rPr lang="en-GB" sz="2500" baseline="30000" dirty="0"/>
              <a:t>16 </a:t>
            </a:r>
            <a:r>
              <a:rPr lang="en-GB" sz="2500" dirty="0"/>
              <a:t>This happened three times, and the thing was suddenly taken up to heaven.</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6</a:t>
            </a:fld>
            <a:endParaRPr lang="en-US" dirty="0"/>
          </a:p>
        </p:txBody>
      </p:sp>
    </p:spTree>
    <p:extLst>
      <p:ext uri="{BB962C8B-B14F-4D97-AF65-F5344CB8AC3E}">
        <p14:creationId xmlns:p14="http://schemas.microsoft.com/office/powerpoint/2010/main" val="393580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858838"/>
            <a:ext cx="9144000" cy="5237162"/>
          </a:xfrm>
        </p:spPr>
        <p:txBody>
          <a:bodyPr>
            <a:noAutofit/>
          </a:bodyPr>
          <a:lstStyle/>
          <a:p>
            <a:r>
              <a:rPr lang="en-GB" sz="2500" baseline="30000" dirty="0"/>
              <a:t>17 </a:t>
            </a:r>
            <a:r>
              <a:rPr lang="en-GB" sz="2500" dirty="0"/>
              <a:t>Now while Peter was greatly puzzled about what to make of the vision that he had seen, suddenly the men sent by Cornelius appeared. They were asking for Simon’s house and were standing by the gate. </a:t>
            </a:r>
            <a:r>
              <a:rPr lang="en-GB" sz="2500" baseline="30000" dirty="0"/>
              <a:t>18 </a:t>
            </a:r>
            <a:r>
              <a:rPr lang="en-GB" sz="2500" dirty="0"/>
              <a:t>They called out to ask whether Simon, who was called Peter, was staying there. </a:t>
            </a:r>
            <a:r>
              <a:rPr lang="en-GB" sz="2500" baseline="30000" dirty="0"/>
              <a:t>19 </a:t>
            </a:r>
            <a:r>
              <a:rPr lang="en-GB" sz="2500" dirty="0"/>
              <a:t>While Peter was still thinking about the vision, the Spirit said to him, “Look, three men are searching for you. </a:t>
            </a:r>
            <a:r>
              <a:rPr lang="en-GB" sz="2500" baseline="30000" dirty="0"/>
              <a:t>20 </a:t>
            </a:r>
            <a:r>
              <a:rPr lang="en-GB" sz="2500" dirty="0"/>
              <a:t>Now get up, go down, and go with them without hesitation; for I have sent them.” </a:t>
            </a:r>
            <a:r>
              <a:rPr lang="en-GB" sz="2500" baseline="30000" dirty="0"/>
              <a:t>21 </a:t>
            </a:r>
            <a:r>
              <a:rPr lang="en-GB" sz="2500" dirty="0"/>
              <a:t>So Peter went down to the men and said, “I am the one you are looking for; what is the reason for your coming?” </a:t>
            </a:r>
            <a:r>
              <a:rPr lang="en-GB" sz="2500" baseline="30000" dirty="0"/>
              <a:t>22 </a:t>
            </a:r>
            <a:r>
              <a:rPr lang="en-GB" sz="2500" dirty="0"/>
              <a:t>They answered, “Cornelius, a centurion, an upright and God-fearing man, who is well spoken of by the whole Jewish nation, was directed by a holy angel to send for you to come to his house and to hear what you have to say.” </a:t>
            </a:r>
            <a:r>
              <a:rPr lang="en-GB" sz="2500" baseline="30000" dirty="0"/>
              <a:t>23 </a:t>
            </a:r>
            <a:r>
              <a:rPr lang="en-GB" sz="2500" dirty="0"/>
              <a:t>So Peter invited them in and gave them lodging.</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7</a:t>
            </a:fld>
            <a:endParaRPr lang="en-US" dirty="0"/>
          </a:p>
        </p:txBody>
      </p:sp>
    </p:spTree>
    <p:extLst>
      <p:ext uri="{BB962C8B-B14F-4D97-AF65-F5344CB8AC3E}">
        <p14:creationId xmlns:p14="http://schemas.microsoft.com/office/powerpoint/2010/main" val="39080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23E839-C841-6C4B-A768-492142542935}"/>
              </a:ext>
            </a:extLst>
          </p:cNvPr>
          <p:cNvSpPr>
            <a:spLocks noGrp="1"/>
          </p:cNvSpPr>
          <p:nvPr>
            <p:ph type="subTitle" idx="1"/>
          </p:nvPr>
        </p:nvSpPr>
        <p:spPr>
          <a:xfrm>
            <a:off x="1524000" y="858838"/>
            <a:ext cx="9144000" cy="5237162"/>
          </a:xfrm>
        </p:spPr>
        <p:txBody>
          <a:bodyPr>
            <a:noAutofit/>
          </a:bodyPr>
          <a:lstStyle/>
          <a:p>
            <a:r>
              <a:rPr lang="en-GB" sz="2500" dirty="0"/>
              <a:t>The next day he got up and went with them, and some of the believers from Joppa accompanied him. </a:t>
            </a:r>
            <a:r>
              <a:rPr lang="en-GB" sz="2500" baseline="30000" dirty="0"/>
              <a:t>24 </a:t>
            </a:r>
            <a:r>
              <a:rPr lang="en-GB" sz="2500" dirty="0"/>
              <a:t>The following day they came to Caesarea. Cornelius was expecting them and had called together his relatives and close friends. </a:t>
            </a:r>
            <a:r>
              <a:rPr lang="en-GB" sz="2500" baseline="30000" dirty="0"/>
              <a:t>25 </a:t>
            </a:r>
            <a:r>
              <a:rPr lang="en-GB" sz="2500" dirty="0"/>
              <a:t>On Peter’s arrival Cornelius met him, and falling at his feet, worshiped him. </a:t>
            </a:r>
            <a:r>
              <a:rPr lang="en-GB" sz="2500" baseline="30000" dirty="0"/>
              <a:t>26 </a:t>
            </a:r>
            <a:r>
              <a:rPr lang="en-GB" sz="2500" dirty="0"/>
              <a:t>But Peter made him get up, saying, “Stand up; I am only a mortal.” </a:t>
            </a:r>
            <a:r>
              <a:rPr lang="en-GB" sz="2500" baseline="30000" dirty="0"/>
              <a:t>27 </a:t>
            </a:r>
            <a:r>
              <a:rPr lang="en-GB" sz="2500" dirty="0"/>
              <a:t>And as he talked with him, he went in and found that many had assembled; </a:t>
            </a:r>
            <a:r>
              <a:rPr lang="en-GB" sz="2500" baseline="30000" dirty="0"/>
              <a:t>28 </a:t>
            </a:r>
            <a:r>
              <a:rPr lang="en-GB" sz="2500" dirty="0"/>
              <a:t>and he said to them, “You yourselves know that it is unlawful for a Jew to associate with or to visit a Gentile; but God has shown me that I should not call anyone profane or unclean. </a:t>
            </a:r>
            <a:r>
              <a:rPr lang="en-GB" sz="2500" baseline="30000" dirty="0"/>
              <a:t>29 </a:t>
            </a:r>
            <a:r>
              <a:rPr lang="en-GB" sz="2500" dirty="0"/>
              <a:t>So when I was sent for, I came without objection. Now may I ask why you sent for me?”</a:t>
            </a:r>
          </a:p>
        </p:txBody>
      </p:sp>
      <p:sp>
        <p:nvSpPr>
          <p:cNvPr id="4" name="Slide Number Placeholder 3">
            <a:extLst>
              <a:ext uri="{FF2B5EF4-FFF2-40B4-BE49-F238E27FC236}">
                <a16:creationId xmlns:a16="http://schemas.microsoft.com/office/drawing/2014/main" id="{E6F2EF25-0992-5C41-BDF3-88C6AC3B6DCF}"/>
              </a:ext>
            </a:extLst>
          </p:cNvPr>
          <p:cNvSpPr>
            <a:spLocks noGrp="1"/>
          </p:cNvSpPr>
          <p:nvPr>
            <p:ph type="sldNum" sz="quarter" idx="12"/>
          </p:nvPr>
        </p:nvSpPr>
        <p:spPr/>
        <p:txBody>
          <a:bodyPr/>
          <a:lstStyle/>
          <a:p>
            <a:r>
              <a:rPr lang="en-US" dirty="0"/>
              <a:t>S4:</a:t>
            </a:r>
            <a:fld id="{A1EFA830-C739-C143-8EE5-C59067B935A6}" type="slidenum">
              <a:rPr lang="en-US" smtClean="0"/>
              <a:t>8</a:t>
            </a:fld>
            <a:endParaRPr lang="en-US" dirty="0"/>
          </a:p>
        </p:txBody>
      </p:sp>
    </p:spTree>
    <p:extLst>
      <p:ext uri="{BB962C8B-B14F-4D97-AF65-F5344CB8AC3E}">
        <p14:creationId xmlns:p14="http://schemas.microsoft.com/office/powerpoint/2010/main" val="1953311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2544</Words>
  <Application>Microsoft Macintosh PowerPoint</Application>
  <PresentationFormat>Widescreen</PresentationFormat>
  <Paragraphs>88</Paragraphs>
  <Slides>29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Lato Medium</vt:lpstr>
      <vt:lpstr>Proxima Nova Light</vt:lpstr>
      <vt:lpstr>Calibri</vt:lpstr>
      <vt:lpstr>Arial</vt:lpstr>
      <vt:lpstr>Office Theme</vt:lpstr>
      <vt:lpstr>PowerPoint Presentation</vt:lpstr>
      <vt:lpstr>A Covenant Prayer: For Creating Sanctuary Together</vt:lpstr>
      <vt:lpstr>PowerPoint Presentation</vt:lpstr>
      <vt:lpstr>AMEN</vt:lpstr>
      <vt:lpstr>PowerPoint Presentation</vt:lpstr>
      <vt:lpstr>Acts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24:13-25</vt:lpstr>
      <vt:lpstr>PowerPoint Presentation</vt:lpstr>
      <vt:lpstr>PowerPoint Presentation</vt:lpstr>
      <vt:lpstr>PowerPoint Presentation</vt:lpstr>
      <vt:lpstr>In light of what you have seen, consider the following:</vt:lpstr>
      <vt:lpstr>PowerPoint Presentation</vt:lpstr>
      <vt:lpstr>Jesus said: “Father forgive them for they know not what they do.”  Luke 23:34</vt:lpstr>
      <vt:lpstr>Prayers for forgiveness and reconciliation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Chalke</dc:creator>
  <cp:lastModifiedBy>Daniel Chalke</cp:lastModifiedBy>
  <cp:revision>38</cp:revision>
  <dcterms:created xsi:type="dcterms:W3CDTF">2020-02-12T09:53:35Z</dcterms:created>
  <dcterms:modified xsi:type="dcterms:W3CDTF">2020-02-26T11:52:59Z</dcterms:modified>
</cp:coreProperties>
</file>